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9" r:id="rId2"/>
  </p:sldMasterIdLst>
  <p:notesMasterIdLst>
    <p:notesMasterId r:id="rId32"/>
  </p:notesMasterIdLst>
  <p:sldIdLst>
    <p:sldId id="256" r:id="rId3"/>
    <p:sldId id="257" r:id="rId4"/>
    <p:sldId id="281" r:id="rId5"/>
    <p:sldId id="258" r:id="rId6"/>
    <p:sldId id="290" r:id="rId7"/>
    <p:sldId id="279" r:id="rId8"/>
    <p:sldId id="268" r:id="rId9"/>
    <p:sldId id="260" r:id="rId10"/>
    <p:sldId id="261" r:id="rId11"/>
    <p:sldId id="264" r:id="rId12"/>
    <p:sldId id="265" r:id="rId13"/>
    <p:sldId id="280" r:id="rId14"/>
    <p:sldId id="266" r:id="rId15"/>
    <p:sldId id="262" r:id="rId16"/>
    <p:sldId id="267" r:id="rId17"/>
    <p:sldId id="283" r:id="rId18"/>
    <p:sldId id="269" r:id="rId19"/>
    <p:sldId id="271" r:id="rId20"/>
    <p:sldId id="272" r:id="rId21"/>
    <p:sldId id="285" r:id="rId22"/>
    <p:sldId id="276" r:id="rId23"/>
    <p:sldId id="284" r:id="rId24"/>
    <p:sldId id="275" r:id="rId25"/>
    <p:sldId id="287" r:id="rId26"/>
    <p:sldId id="273" r:id="rId27"/>
    <p:sldId id="274" r:id="rId28"/>
    <p:sldId id="278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E8A"/>
    <a:srgbClr val="537E25"/>
    <a:srgbClr val="537E2F"/>
    <a:srgbClr val="25AED0"/>
    <a:srgbClr val="3C7DB9"/>
    <a:srgbClr val="0F6FC6"/>
    <a:srgbClr val="008A3E"/>
    <a:srgbClr val="009E47"/>
    <a:srgbClr val="52622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06" autoAdjust="0"/>
    <p:restoredTop sz="94660"/>
  </p:normalViewPr>
  <p:slideViewPr>
    <p:cSldViewPr>
      <p:cViewPr varScale="1">
        <p:scale>
          <a:sx n="74" d="100"/>
          <a:sy n="74" d="100"/>
        </p:scale>
        <p:origin x="-19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After being in the workforce for some time</c:v>
                </c:pt>
                <c:pt idx="2">
                  <c:v>After children were born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4.5999999999999999E-2</c:v>
                </c:pt>
                <c:pt idx="1">
                  <c:v>0.82499999999999996</c:v>
                </c:pt>
                <c:pt idx="2">
                  <c:v>0.29799999999999999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759259259259259E-2"/>
          <c:y val="0.90528181516287254"/>
          <c:w val="0.9000000000000001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52622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/>
                      <a:t>50.1%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41.0%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/>
                      <a:t>77.3%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/>
                      <a:t>78.7%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dirty="0"/>
                      <a:t>54.0%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dirty="0"/>
                      <a:t>72.5%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dirty="0"/>
                      <a:t>7.4%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Wanted out of the corporate world</c:v>
                </c:pt>
                <c:pt idx="1">
                  <c:v>Wanted to stay home with my children</c:v>
                </c:pt>
                <c:pt idx="2">
                  <c:v>Wanted to own my own business</c:v>
                </c:pt>
                <c:pt idx="3">
                  <c:v>Wanted flexible hours</c:v>
                </c:pt>
                <c:pt idx="4">
                  <c:v>Wanted to make money</c:v>
                </c:pt>
                <c:pt idx="5">
                  <c:v>Wanted independence</c:v>
                </c:pt>
                <c:pt idx="6">
                  <c:v>Disabilility of physical reasons preventing you from working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0.501</c:v>
                </c:pt>
                <c:pt idx="1">
                  <c:v>0.41</c:v>
                </c:pt>
                <c:pt idx="2">
                  <c:v>0.77300000000000002</c:v>
                </c:pt>
                <c:pt idx="3">
                  <c:v>0.78700000000000003</c:v>
                </c:pt>
                <c:pt idx="4">
                  <c:v>0.54</c:v>
                </c:pt>
                <c:pt idx="5">
                  <c:v>0.72499999999999998</c:v>
                </c:pt>
                <c:pt idx="6">
                  <c:v>7.3999999999999996E-2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77472"/>
        <c:axId val="41627648"/>
      </c:barChart>
      <c:catAx>
        <c:axId val="359774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50800" cmpd="sng"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1627648"/>
        <c:crosses val="autoZero"/>
        <c:auto val="1"/>
        <c:lblAlgn val="ctr"/>
        <c:lblOffset val="100"/>
        <c:noMultiLvlLbl val="0"/>
      </c:catAx>
      <c:valAx>
        <c:axId val="41627648"/>
        <c:scaling>
          <c:orientation val="minMax"/>
          <c:max val="0.8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spPr>
          <a:ln w="50800" cmpd="sng">
            <a:solidFill>
              <a:schemeClr val="tx1">
                <a:lumMod val="75000"/>
                <a:lumOff val="25000"/>
              </a:schemeClr>
            </a:solidFill>
          </a:ln>
        </c:spPr>
        <c:crossAx val="35977472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9E148-D0E3-4E9B-8BFF-644FDFFFAE06}" type="doc">
      <dgm:prSet loTypeId="urn:microsoft.com/office/officeart/2005/8/layout/pyramid2" loCatId="pyramid" qsTypeId="urn:microsoft.com/office/officeart/2005/8/quickstyle/simple1#3" qsCatId="simple" csTypeId="urn:microsoft.com/office/officeart/2005/8/colors/accent1_2" csCatId="accent1" phldr="1"/>
      <dgm:spPr/>
    </dgm:pt>
    <dgm:pt modelId="{81E3F441-EC22-4314-ABAA-5B99F469F0A7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rgbClr val="9C1E8A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B2E82"/>
              </a:solidFill>
              <a:latin typeface="Calibri" pitchFamily="34" charset="0"/>
              <a:cs typeface="Calibri" pitchFamily="34" charset="0"/>
            </a:rPr>
            <a:t>PLANNING</a:t>
          </a:r>
        </a:p>
        <a:p>
          <a:r>
            <a:rPr lang="en-US" sz="1300" dirty="0" smtClean="0">
              <a:latin typeface="Calibri" pitchFamily="34" charset="0"/>
              <a:cs typeface="Calibri" pitchFamily="34" charset="0"/>
            </a:rPr>
            <a:t>Discuss Strategy, Prepare Competitive Intelligence Reports (Alexa.com,  Whois.com , SpyFu.com), Develop Plan</a:t>
          </a:r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BE377A27-3C8E-427D-85C3-10FDB2B1ED19}" type="parTrans" cxnId="{39881FB4-75BD-406A-AB3C-11EC803091E7}">
      <dgm:prSet/>
      <dgm:spPr/>
      <dgm:t>
        <a:bodyPr/>
        <a:lstStyle/>
        <a:p>
          <a:endParaRPr lang="en-US"/>
        </a:p>
      </dgm:t>
    </dgm:pt>
    <dgm:pt modelId="{EE0914FA-B2F5-46DC-9D58-DA9BD3441DE6}" type="sibTrans" cxnId="{39881FB4-75BD-406A-AB3C-11EC803091E7}">
      <dgm:prSet/>
      <dgm:spPr/>
      <dgm:t>
        <a:bodyPr/>
        <a:lstStyle/>
        <a:p>
          <a:endParaRPr lang="en-US"/>
        </a:p>
      </dgm:t>
    </dgm:pt>
    <dgm:pt modelId="{3CBF26C4-2274-46D9-8105-AC74DF919430}">
      <dgm:prSet phldrT="[Text]" custT="1"/>
      <dgm:spPr>
        <a:solidFill>
          <a:schemeClr val="bg1"/>
        </a:solidFill>
        <a:ln w="38100">
          <a:solidFill>
            <a:srgbClr val="9C1E8A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B2E82"/>
              </a:solidFill>
              <a:latin typeface="Calibri" pitchFamily="34" charset="0"/>
              <a:cs typeface="Calibri" pitchFamily="34" charset="0"/>
            </a:rPr>
            <a:t>LAUNCH</a:t>
          </a:r>
        </a:p>
        <a:p>
          <a:r>
            <a:rPr lang="en-US" sz="1300" dirty="0" smtClean="0">
              <a:latin typeface="Calibri" pitchFamily="34" charset="0"/>
              <a:cs typeface="Calibri" pitchFamily="34" charset="0"/>
            </a:rPr>
            <a:t>Create web site, Set up squeeze pages, Develop email campaigns, Sell products with shopping cart software</a:t>
          </a:r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F5968602-DAD3-47BB-9105-B37F39BD482E}" type="parTrans" cxnId="{D472BFD3-103D-41F0-B956-9A7DBE2A9025}">
      <dgm:prSet/>
      <dgm:spPr/>
      <dgm:t>
        <a:bodyPr/>
        <a:lstStyle/>
        <a:p>
          <a:endParaRPr lang="en-US"/>
        </a:p>
      </dgm:t>
    </dgm:pt>
    <dgm:pt modelId="{F5F39B98-01B1-4A10-9A2F-523BBA2434AE}" type="sibTrans" cxnId="{D472BFD3-103D-41F0-B956-9A7DBE2A9025}">
      <dgm:prSet/>
      <dgm:spPr/>
      <dgm:t>
        <a:bodyPr/>
        <a:lstStyle/>
        <a:p>
          <a:endParaRPr lang="en-US"/>
        </a:p>
      </dgm:t>
    </dgm:pt>
    <dgm:pt modelId="{FA5B3AFB-1409-4D31-8F97-08CDE2803ED0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rgbClr val="9C1E8A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B2E82"/>
              </a:solidFill>
              <a:latin typeface="Calibri" pitchFamily="34" charset="0"/>
              <a:cs typeface="Calibri" pitchFamily="34" charset="0"/>
            </a:rPr>
            <a:t>MEASURE</a:t>
          </a:r>
        </a:p>
        <a:p>
          <a:r>
            <a:rPr lang="en-US" sz="1300" dirty="0" smtClean="0">
              <a:latin typeface="Calibri" pitchFamily="34" charset="0"/>
              <a:cs typeface="Calibri" pitchFamily="34" charset="0"/>
            </a:rPr>
            <a:t>Google Analytics, 1 Shopping Cart Reports, AWeber reports</a:t>
          </a:r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C519C82A-B1BB-4218-8159-37075D7A778D}" type="parTrans" cxnId="{5FBAC415-238E-42D6-ABD5-70252D5DE5DF}">
      <dgm:prSet/>
      <dgm:spPr/>
      <dgm:t>
        <a:bodyPr/>
        <a:lstStyle/>
        <a:p>
          <a:endParaRPr lang="en-US"/>
        </a:p>
      </dgm:t>
    </dgm:pt>
    <dgm:pt modelId="{3ABB8CF2-43E3-4622-ABD3-B9247ADE2229}" type="sibTrans" cxnId="{5FBAC415-238E-42D6-ABD5-70252D5DE5DF}">
      <dgm:prSet/>
      <dgm:spPr/>
      <dgm:t>
        <a:bodyPr/>
        <a:lstStyle/>
        <a:p>
          <a:endParaRPr lang="en-US"/>
        </a:p>
      </dgm:t>
    </dgm:pt>
    <dgm:pt modelId="{637AE88C-D7D7-46FF-81C5-83B5D6C6F57C}">
      <dgm:prSet phldrT="[Text]" custT="1"/>
      <dgm:spPr>
        <a:solidFill>
          <a:schemeClr val="bg1"/>
        </a:solidFill>
        <a:ln w="38100">
          <a:solidFill>
            <a:srgbClr val="9C1E8A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B2E82"/>
              </a:solidFill>
              <a:latin typeface="Calibri" pitchFamily="34" charset="0"/>
              <a:cs typeface="Calibri" pitchFamily="34" charset="0"/>
            </a:rPr>
            <a:t>UPDATE</a:t>
          </a:r>
        </a:p>
        <a:p>
          <a:r>
            <a:rPr lang="en-US" sz="1300" dirty="0" smtClean="0">
              <a:latin typeface="Calibri" pitchFamily="34" charset="0"/>
              <a:cs typeface="Calibri" pitchFamily="34" charset="0"/>
            </a:rPr>
            <a:t>Update Plan and Tactics based on report results</a:t>
          </a:r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288CE871-85F3-4BAD-B55E-D5E151479BAE}" type="parTrans" cxnId="{F799F0E1-1DF3-42EE-86D9-DE43FF00C33E}">
      <dgm:prSet/>
      <dgm:spPr/>
      <dgm:t>
        <a:bodyPr/>
        <a:lstStyle/>
        <a:p>
          <a:endParaRPr lang="en-US"/>
        </a:p>
      </dgm:t>
    </dgm:pt>
    <dgm:pt modelId="{AC0B458B-EA65-471C-91D8-D83C2383DA94}" type="sibTrans" cxnId="{F799F0E1-1DF3-42EE-86D9-DE43FF00C33E}">
      <dgm:prSet/>
      <dgm:spPr/>
      <dgm:t>
        <a:bodyPr/>
        <a:lstStyle/>
        <a:p>
          <a:endParaRPr lang="en-US"/>
        </a:p>
      </dgm:t>
    </dgm:pt>
    <dgm:pt modelId="{34B623F8-4840-42D2-9944-9782AE9D665A}" type="pres">
      <dgm:prSet presAssocID="{4AD9E148-D0E3-4E9B-8BFF-644FDFFFAE06}" presName="compositeShape" presStyleCnt="0">
        <dgm:presLayoutVars>
          <dgm:dir/>
          <dgm:resizeHandles/>
        </dgm:presLayoutVars>
      </dgm:prSet>
      <dgm:spPr/>
    </dgm:pt>
    <dgm:pt modelId="{3DD47DA1-DFC8-4906-B920-C0935D608990}" type="pres">
      <dgm:prSet presAssocID="{4AD9E148-D0E3-4E9B-8BFF-644FDFFFAE06}" presName="pyramid" presStyleLbl="node1" presStyleIdx="0" presStyleCnt="1" custFlipVert="1" custScaleY="84127" custLinFactNeighborX="-7527" custLinFactNeighborY="-6349"/>
      <dgm:spPr>
        <a:solidFill>
          <a:srgbClr val="00B050"/>
        </a:solidFill>
        <a:ln w="38100">
          <a:solidFill>
            <a:srgbClr val="0F6FC6"/>
          </a:solidFill>
        </a:ln>
      </dgm:spPr>
      <dgm:t>
        <a:bodyPr/>
        <a:lstStyle/>
        <a:p>
          <a:endParaRPr lang="en-US"/>
        </a:p>
      </dgm:t>
    </dgm:pt>
    <dgm:pt modelId="{0283470B-9461-488F-89B4-EE5DDCDCCCB5}" type="pres">
      <dgm:prSet presAssocID="{4AD9E148-D0E3-4E9B-8BFF-644FDFFFAE06}" presName="theList" presStyleCnt="0"/>
      <dgm:spPr/>
    </dgm:pt>
    <dgm:pt modelId="{E4617F01-E386-40A8-B410-A33F322DF477}" type="pres">
      <dgm:prSet presAssocID="{81E3F441-EC22-4314-ABAA-5B99F469F0A7}" presName="aNode" presStyleLbl="fgAcc1" presStyleIdx="0" presStyleCnt="4" custScaleX="140169" custLinFactY="-25957" custLinFactNeighborX="2340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C92DF-8028-43A5-9C39-93BA07628245}" type="pres">
      <dgm:prSet presAssocID="{81E3F441-EC22-4314-ABAA-5B99F469F0A7}" presName="aSpace" presStyleCnt="0"/>
      <dgm:spPr/>
    </dgm:pt>
    <dgm:pt modelId="{0FF4C811-DA62-4E83-A53A-3D4E471B319A}" type="pres">
      <dgm:prSet presAssocID="{3CBF26C4-2274-46D9-8105-AC74DF919430}" presName="aNode" presStyleLbl="fgAcc1" presStyleIdx="1" presStyleCnt="4" custScaleX="137442" custLinFactY="-22357" custLinFactNeighborX="2373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4C945-94F7-40BC-A5BA-42628901194A}" type="pres">
      <dgm:prSet presAssocID="{3CBF26C4-2274-46D9-8105-AC74DF919430}" presName="aSpace" presStyleCnt="0"/>
      <dgm:spPr/>
    </dgm:pt>
    <dgm:pt modelId="{C69A1388-3A7F-4A7D-92CE-475FC16BF27C}" type="pres">
      <dgm:prSet presAssocID="{FA5B3AFB-1409-4D31-8F97-08CDE2803ED0}" presName="aNode" presStyleLbl="fgAcc1" presStyleIdx="2" presStyleCnt="4" custScaleX="137106" custLinFactY="-18758" custLinFactNeighborX="2390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B2D46-F7AB-49C2-BC3A-B7BC01FA4338}" type="pres">
      <dgm:prSet presAssocID="{FA5B3AFB-1409-4D31-8F97-08CDE2803ED0}" presName="aSpace" presStyleCnt="0"/>
      <dgm:spPr/>
    </dgm:pt>
    <dgm:pt modelId="{8E3E0F14-986D-4E1A-8CCE-EF2ADEAF4292}" type="pres">
      <dgm:prSet presAssocID="{637AE88C-D7D7-46FF-81C5-83B5D6C6F57C}" presName="aNode" presStyleLbl="fgAcc1" presStyleIdx="3" presStyleCnt="4" custScaleX="136938" custLinFactY="-15158" custLinFactNeighborX="2399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B8E09-FDDD-4256-883C-FFE8C3E370C6}" type="pres">
      <dgm:prSet presAssocID="{637AE88C-D7D7-46FF-81C5-83B5D6C6F57C}" presName="aSpace" presStyleCnt="0"/>
      <dgm:spPr/>
    </dgm:pt>
  </dgm:ptLst>
  <dgm:cxnLst>
    <dgm:cxn modelId="{5FBAC415-238E-42D6-ABD5-70252D5DE5DF}" srcId="{4AD9E148-D0E3-4E9B-8BFF-644FDFFFAE06}" destId="{FA5B3AFB-1409-4D31-8F97-08CDE2803ED0}" srcOrd="2" destOrd="0" parTransId="{C519C82A-B1BB-4218-8159-37075D7A778D}" sibTransId="{3ABB8CF2-43E3-4622-ABD3-B9247ADE2229}"/>
    <dgm:cxn modelId="{A74BC48C-46A3-4E59-A5D6-73F958F09130}" type="presOf" srcId="{4AD9E148-D0E3-4E9B-8BFF-644FDFFFAE06}" destId="{34B623F8-4840-42D2-9944-9782AE9D665A}" srcOrd="0" destOrd="0" presId="urn:microsoft.com/office/officeart/2005/8/layout/pyramid2"/>
    <dgm:cxn modelId="{D472BFD3-103D-41F0-B956-9A7DBE2A9025}" srcId="{4AD9E148-D0E3-4E9B-8BFF-644FDFFFAE06}" destId="{3CBF26C4-2274-46D9-8105-AC74DF919430}" srcOrd="1" destOrd="0" parTransId="{F5968602-DAD3-47BB-9105-B37F39BD482E}" sibTransId="{F5F39B98-01B1-4A10-9A2F-523BBA2434AE}"/>
    <dgm:cxn modelId="{F799F0E1-1DF3-42EE-86D9-DE43FF00C33E}" srcId="{4AD9E148-D0E3-4E9B-8BFF-644FDFFFAE06}" destId="{637AE88C-D7D7-46FF-81C5-83B5D6C6F57C}" srcOrd="3" destOrd="0" parTransId="{288CE871-85F3-4BAD-B55E-D5E151479BAE}" sibTransId="{AC0B458B-EA65-471C-91D8-D83C2383DA94}"/>
    <dgm:cxn modelId="{E3A1A131-5ADC-4434-8E0A-10067BB3CBE8}" type="presOf" srcId="{3CBF26C4-2274-46D9-8105-AC74DF919430}" destId="{0FF4C811-DA62-4E83-A53A-3D4E471B319A}" srcOrd="0" destOrd="0" presId="urn:microsoft.com/office/officeart/2005/8/layout/pyramid2"/>
    <dgm:cxn modelId="{5B096D1D-9F75-498F-820E-2CC77A1D7436}" type="presOf" srcId="{637AE88C-D7D7-46FF-81C5-83B5D6C6F57C}" destId="{8E3E0F14-986D-4E1A-8CCE-EF2ADEAF4292}" srcOrd="0" destOrd="0" presId="urn:microsoft.com/office/officeart/2005/8/layout/pyramid2"/>
    <dgm:cxn modelId="{9B334F0D-EC16-4FBC-8E0E-23AA20FD89E4}" type="presOf" srcId="{81E3F441-EC22-4314-ABAA-5B99F469F0A7}" destId="{E4617F01-E386-40A8-B410-A33F322DF477}" srcOrd="0" destOrd="0" presId="urn:microsoft.com/office/officeart/2005/8/layout/pyramid2"/>
    <dgm:cxn modelId="{21C24CE2-592D-4AEB-8BDC-14D8B5E9732A}" type="presOf" srcId="{FA5B3AFB-1409-4D31-8F97-08CDE2803ED0}" destId="{C69A1388-3A7F-4A7D-92CE-475FC16BF27C}" srcOrd="0" destOrd="0" presId="urn:microsoft.com/office/officeart/2005/8/layout/pyramid2"/>
    <dgm:cxn modelId="{39881FB4-75BD-406A-AB3C-11EC803091E7}" srcId="{4AD9E148-D0E3-4E9B-8BFF-644FDFFFAE06}" destId="{81E3F441-EC22-4314-ABAA-5B99F469F0A7}" srcOrd="0" destOrd="0" parTransId="{BE377A27-3C8E-427D-85C3-10FDB2B1ED19}" sibTransId="{EE0914FA-B2F5-46DC-9D58-DA9BD3441DE6}"/>
    <dgm:cxn modelId="{64CFE01A-B3FF-44CF-A1C8-44E8A179CA3E}" type="presParOf" srcId="{34B623F8-4840-42D2-9944-9782AE9D665A}" destId="{3DD47DA1-DFC8-4906-B920-C0935D608990}" srcOrd="0" destOrd="0" presId="urn:microsoft.com/office/officeart/2005/8/layout/pyramid2"/>
    <dgm:cxn modelId="{20CB4DBF-E4EE-4F01-A628-7278DDA47D4E}" type="presParOf" srcId="{34B623F8-4840-42D2-9944-9782AE9D665A}" destId="{0283470B-9461-488F-89B4-EE5DDCDCCCB5}" srcOrd="1" destOrd="0" presId="urn:microsoft.com/office/officeart/2005/8/layout/pyramid2"/>
    <dgm:cxn modelId="{087047BB-80F8-4AB5-97D7-CF39C0F07789}" type="presParOf" srcId="{0283470B-9461-488F-89B4-EE5DDCDCCCB5}" destId="{E4617F01-E386-40A8-B410-A33F322DF477}" srcOrd="0" destOrd="0" presId="urn:microsoft.com/office/officeart/2005/8/layout/pyramid2"/>
    <dgm:cxn modelId="{00E12B76-B586-4A16-A9B3-B423274BFD30}" type="presParOf" srcId="{0283470B-9461-488F-89B4-EE5DDCDCCCB5}" destId="{71EC92DF-8028-43A5-9C39-93BA07628245}" srcOrd="1" destOrd="0" presId="urn:microsoft.com/office/officeart/2005/8/layout/pyramid2"/>
    <dgm:cxn modelId="{8C62FBC9-FD8C-4F84-B78F-54164852A56A}" type="presParOf" srcId="{0283470B-9461-488F-89B4-EE5DDCDCCCB5}" destId="{0FF4C811-DA62-4E83-A53A-3D4E471B319A}" srcOrd="2" destOrd="0" presId="urn:microsoft.com/office/officeart/2005/8/layout/pyramid2"/>
    <dgm:cxn modelId="{80F12D92-A90B-4DA2-8423-2AFCF8731038}" type="presParOf" srcId="{0283470B-9461-488F-89B4-EE5DDCDCCCB5}" destId="{2DC4C945-94F7-40BC-A5BA-42628901194A}" srcOrd="3" destOrd="0" presId="urn:microsoft.com/office/officeart/2005/8/layout/pyramid2"/>
    <dgm:cxn modelId="{4A3E8611-A756-4D89-BEF5-C2E722279D66}" type="presParOf" srcId="{0283470B-9461-488F-89B4-EE5DDCDCCCB5}" destId="{C69A1388-3A7F-4A7D-92CE-475FC16BF27C}" srcOrd="4" destOrd="0" presId="urn:microsoft.com/office/officeart/2005/8/layout/pyramid2"/>
    <dgm:cxn modelId="{3970B1B1-6161-4373-8651-146C19923351}" type="presParOf" srcId="{0283470B-9461-488F-89B4-EE5DDCDCCCB5}" destId="{784B2D46-F7AB-49C2-BC3A-B7BC01FA4338}" srcOrd="5" destOrd="0" presId="urn:microsoft.com/office/officeart/2005/8/layout/pyramid2"/>
    <dgm:cxn modelId="{F1B7527F-4A0F-4354-8A49-2AA89F1E8D26}" type="presParOf" srcId="{0283470B-9461-488F-89B4-EE5DDCDCCCB5}" destId="{8E3E0F14-986D-4E1A-8CCE-EF2ADEAF4292}" srcOrd="6" destOrd="0" presId="urn:microsoft.com/office/officeart/2005/8/layout/pyramid2"/>
    <dgm:cxn modelId="{1DDD6145-317D-415E-9EB3-3F9E73E2A2D5}" type="presParOf" srcId="{0283470B-9461-488F-89B4-EE5DDCDCCCB5}" destId="{734B8E09-FDDD-4256-883C-FFE8C3E370C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47DA1-DFC8-4906-B920-C0935D608990}">
      <dsp:nvSpPr>
        <dsp:cNvPr id="0" name=""/>
        <dsp:cNvSpPr/>
      </dsp:nvSpPr>
      <dsp:spPr>
        <a:xfrm flipV="1">
          <a:off x="755956" y="76209"/>
          <a:ext cx="4800600" cy="4038600"/>
        </a:xfrm>
        <a:prstGeom prst="triangle">
          <a:avLst/>
        </a:prstGeom>
        <a:solidFill>
          <a:srgbClr val="00B050"/>
        </a:solidFill>
        <a:ln w="38100" cap="flat" cmpd="sng" algn="ctr">
          <a:solidFill>
            <a:srgbClr val="0F6F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17F01-E386-40A8-B410-A33F322DF477}">
      <dsp:nvSpPr>
        <dsp:cNvPr id="0" name=""/>
        <dsp:cNvSpPr/>
      </dsp:nvSpPr>
      <dsp:spPr>
        <a:xfrm>
          <a:off x="3621147" y="152401"/>
          <a:ext cx="4373819" cy="853231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rgbClr val="9C1E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B2E82"/>
              </a:solidFill>
              <a:latin typeface="Calibri" pitchFamily="34" charset="0"/>
              <a:cs typeface="Calibri" pitchFamily="34" charset="0"/>
            </a:rPr>
            <a:t>PLANNING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  <a:cs typeface="Calibri" pitchFamily="34" charset="0"/>
            </a:rPr>
            <a:t>Discuss Strategy, Prepare Competitive Intelligence Reports (Alexa.com,  Whois.com , SpyFu.com), Develop Plan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3662798" y="194052"/>
        <a:ext cx="4290517" cy="769929"/>
      </dsp:txXfrm>
    </dsp:sp>
    <dsp:sp modelId="{0FF4C811-DA62-4E83-A53A-3D4E471B319A}">
      <dsp:nvSpPr>
        <dsp:cNvPr id="0" name=""/>
        <dsp:cNvSpPr/>
      </dsp:nvSpPr>
      <dsp:spPr>
        <a:xfrm>
          <a:off x="3674178" y="1143003"/>
          <a:ext cx="4288726" cy="853231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9C1E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B2E82"/>
              </a:solidFill>
              <a:latin typeface="Calibri" pitchFamily="34" charset="0"/>
              <a:cs typeface="Calibri" pitchFamily="34" charset="0"/>
            </a:rPr>
            <a:t>LAUNCH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  <a:cs typeface="Calibri" pitchFamily="34" charset="0"/>
            </a:rPr>
            <a:t>Create web site, Set up squeeze pages, Develop email campaigns, Sell products with shopping cart software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3715829" y="1184654"/>
        <a:ext cx="4205424" cy="769929"/>
      </dsp:txXfrm>
    </dsp:sp>
    <dsp:sp modelId="{C69A1388-3A7F-4A7D-92CE-475FC16BF27C}">
      <dsp:nvSpPr>
        <dsp:cNvPr id="0" name=""/>
        <dsp:cNvSpPr/>
      </dsp:nvSpPr>
      <dsp:spPr>
        <a:xfrm>
          <a:off x="3684663" y="2133596"/>
          <a:ext cx="4278241" cy="853231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rgbClr val="9C1E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B2E82"/>
              </a:solidFill>
              <a:latin typeface="Calibri" pitchFamily="34" charset="0"/>
              <a:cs typeface="Calibri" pitchFamily="34" charset="0"/>
            </a:rPr>
            <a:t>MEASURE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  <a:cs typeface="Calibri" pitchFamily="34" charset="0"/>
            </a:rPr>
            <a:t>Google Analytics, 1 Shopping Cart Reports, AWeber reports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3726314" y="2175247"/>
        <a:ext cx="4194939" cy="769929"/>
      </dsp:txXfrm>
    </dsp:sp>
    <dsp:sp modelId="{8E3E0F14-986D-4E1A-8CCE-EF2ADEAF4292}">
      <dsp:nvSpPr>
        <dsp:cNvPr id="0" name=""/>
        <dsp:cNvSpPr/>
      </dsp:nvSpPr>
      <dsp:spPr>
        <a:xfrm>
          <a:off x="3689905" y="3124198"/>
          <a:ext cx="4272999" cy="853231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9C1E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B2E82"/>
              </a:solidFill>
              <a:latin typeface="Calibri" pitchFamily="34" charset="0"/>
              <a:cs typeface="Calibri" pitchFamily="34" charset="0"/>
            </a:rPr>
            <a:t>UPDATE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  <a:cs typeface="Calibri" pitchFamily="34" charset="0"/>
            </a:rPr>
            <a:t>Update Plan and Tactics based on report results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3731556" y="3165849"/>
        <a:ext cx="4189697" cy="769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E77D3-348A-4942-B560-57A4A3361A1A}" type="datetimeFigureOut">
              <a:rPr lang="en-US" smtClean="0"/>
              <a:pPr/>
              <a:t>5/29/2011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50722-724F-46EF-9CB6-AA4C2D1FD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7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DE31A-E2C9-4FE6-8DAC-FB991C3DFCC6}" type="slidenum">
              <a:rPr lang="da-DK"/>
              <a:pPr/>
              <a:t>5</a:t>
            </a:fld>
            <a:endParaRPr lang="da-DK"/>
          </a:p>
        </p:txBody>
      </p:sp>
      <p:sp>
        <p:nvSpPr>
          <p:cNvPr id="1014786" name="Rectangle 7"/>
          <p:cNvSpPr txBox="1">
            <a:spLocks noGrp="1" noChangeArrowheads="1"/>
          </p:cNvSpPr>
          <p:nvPr/>
        </p:nvSpPr>
        <p:spPr bwMode="auto">
          <a:xfrm>
            <a:off x="4365625" y="0"/>
            <a:ext cx="1663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37931725" indent="-37474525" algn="l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fld id="{FB307660-C311-4130-8751-F0CA7E0479A4}" type="slidenum">
              <a:rPr lang="da-DK" sz="900" b="0">
                <a:solidFill>
                  <a:schemeClr val="hlink"/>
                </a:solidFill>
                <a:ea typeface="ＭＳ Ｐゴシック" pitchFamily="34" charset="-128"/>
              </a:rPr>
              <a:pPr algn="r"/>
              <a:t>5</a:t>
            </a:fld>
            <a:endParaRPr lang="da-DK" sz="900" b="0">
              <a:solidFill>
                <a:schemeClr val="hlink"/>
              </a:solidFill>
              <a:ea typeface="ＭＳ Ｐゴシック" pitchFamily="34" charset="-128"/>
            </a:endParaRPr>
          </a:p>
        </p:txBody>
      </p:sp>
      <p:sp>
        <p:nvSpPr>
          <p:cNvPr id="101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1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GB" b="1">
                <a:solidFill>
                  <a:srgbClr val="00B7FF"/>
                </a:solidFill>
              </a:rPr>
              <a:t>Editing: </a:t>
            </a:r>
            <a:r>
              <a:rPr lang="en-GB">
                <a:solidFill>
                  <a:schemeClr val="bg1"/>
                </a:solidFill>
              </a:rPr>
              <a:t>All objects are editable with PowerPoint. Adjust, copy and paste elements. Change the position of processes. Delete excess elements.</a:t>
            </a:r>
          </a:p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Microsoft_2007__TXT_04 cop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8" y="-12700"/>
            <a:ext cx="9143999" cy="67056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927" y="6761018"/>
            <a:ext cx="9144000" cy="152400"/>
          </a:xfrm>
          <a:prstGeom prst="rect">
            <a:avLst/>
          </a:prstGeom>
          <a:solidFill>
            <a:srgbClr val="9C1E8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7315200" cy="1219200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295400"/>
            <a:ext cx="6324600" cy="762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600" b="0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2C5A08-E9E8-4D04-80E3-2F369B8ACA2D}" type="datetimeFigureOut">
              <a:rPr lang="en-US" smtClean="0"/>
              <a:pPr/>
              <a:t>5/29/2011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2700" y="0"/>
            <a:ext cx="9156700" cy="1600200"/>
          </a:xfrm>
          <a:prstGeom prst="rect">
            <a:avLst/>
          </a:prstGeom>
          <a:solidFill>
            <a:srgbClr val="9C1E8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6927" y="1066800"/>
            <a:ext cx="9137073" cy="1600200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rgbClr val="0B2E8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 userDrawn="1"/>
        </p:nvSpPr>
        <p:spPr>
          <a:xfrm>
            <a:off x="-12700" y="1211118"/>
            <a:ext cx="9150927" cy="5715000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rgbClr val="3C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42518" y="6773718"/>
            <a:ext cx="9186518" cy="152400"/>
          </a:xfrm>
          <a:prstGeom prst="rect">
            <a:avLst/>
          </a:prstGeom>
          <a:solidFill>
            <a:srgbClr val="9C1E8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Microsoft_2007__TXT_04 cop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72" y="0"/>
            <a:ext cx="9143999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82" y="68118"/>
            <a:ext cx="82296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627" y="1600200"/>
            <a:ext cx="8229600" cy="45259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741193"/>
            <a:ext cx="3429000" cy="9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25400" y="0"/>
            <a:ext cx="9182100" cy="1600200"/>
          </a:xfrm>
          <a:prstGeom prst="rect">
            <a:avLst/>
          </a:prstGeom>
          <a:solidFill>
            <a:srgbClr val="9C1E8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-25399" y="1066800"/>
            <a:ext cx="9169400" cy="1600200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rgbClr val="0B2E8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 userDrawn="1"/>
        </p:nvSpPr>
        <p:spPr>
          <a:xfrm>
            <a:off x="-25399" y="1143000"/>
            <a:ext cx="9182100" cy="5715000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rgbClr val="3C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1" y="25400"/>
            <a:ext cx="82296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5400" y="6761018"/>
            <a:ext cx="9176327" cy="152400"/>
          </a:xfrm>
          <a:prstGeom prst="rect">
            <a:avLst/>
          </a:prstGeom>
          <a:solidFill>
            <a:srgbClr val="9C1E8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7064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icrosoft_2007__TXT_04 cop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8" y="0"/>
            <a:ext cx="9143999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17526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3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FF000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icrosoft_2007__TXT_04 cop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0"/>
            <a:ext cx="9143999" cy="6705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6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42518" y="0"/>
            <a:ext cx="9186518" cy="1600200"/>
          </a:xfrm>
          <a:prstGeom prst="rect">
            <a:avLst/>
          </a:prstGeom>
          <a:solidFill>
            <a:srgbClr val="9C1E8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42517" y="1066800"/>
            <a:ext cx="9186518" cy="1600200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rgbClr val="0B2E8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-42517" y="1185718"/>
            <a:ext cx="9186518" cy="5715000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rgbClr val="3C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42518" y="6773718"/>
            <a:ext cx="9186518" cy="152400"/>
          </a:xfrm>
          <a:prstGeom prst="rect">
            <a:avLst/>
          </a:prstGeom>
          <a:solidFill>
            <a:srgbClr val="9C1E8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68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927" y="6761018"/>
            <a:ext cx="9144000" cy="152400"/>
          </a:xfrm>
          <a:prstGeom prst="rect">
            <a:avLst/>
          </a:prstGeom>
          <a:solidFill>
            <a:srgbClr val="9C1E8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3429000" cy="9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64" r:id="rId4"/>
    <p:sldLayoutId id="2147483865" r:id="rId5"/>
    <p:sldLayoutId id="2147483853" r:id="rId6"/>
    <p:sldLayoutId id="2147483854" r:id="rId7"/>
    <p:sldLayoutId id="2147483866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cap="none" spc="0" smtClean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/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C1E8A"/>
        </a:buClr>
        <a:buFont typeface="Arial" pitchFamily="34" charset="0"/>
        <a:buChar char="•"/>
        <a:defRPr sz="3200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ü"/>
        <a:defRPr sz="2800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q"/>
        <a:defRPr sz="2400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an.ca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cvac.ca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helancers.com/" TargetMode="External"/><Relationship Id="rId5" Type="http://schemas.openxmlformats.org/officeDocument/2006/relationships/hyperlink" Target="http://www.vanetworking.com/" TargetMode="External"/><Relationship Id="rId4" Type="http://schemas.openxmlformats.org/officeDocument/2006/relationships/hyperlink" Target="http://www.ivaa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yourmarketingassistan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077200" cy="1219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9C1E8A"/>
                </a:solidFill>
              </a:rPr>
              <a:t>VIRTUAL ASSISTANT INDUSTRY</a:t>
            </a:r>
            <a:endParaRPr lang="en-US" sz="4800" dirty="0">
              <a:solidFill>
                <a:srgbClr val="9C1E8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00200"/>
            <a:ext cx="63246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effectLst/>
                <a:latin typeface="+mn-lt"/>
              </a:rPr>
              <a:t>www.yourmarketingassistant.com</a:t>
            </a:r>
            <a:endParaRPr lang="en-US" sz="3200" b="1" dirty="0" smtClean="0">
              <a:effectLst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441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2743200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900" b="1" dirty="0"/>
              <a:t>Create and Manage Social Media Sites</a:t>
            </a:r>
          </a:p>
          <a:p>
            <a:pPr lvl="1">
              <a:spcBef>
                <a:spcPts val="480"/>
              </a:spcBef>
            </a:pPr>
            <a:r>
              <a:rPr lang="en-US" sz="1800" dirty="0" smtClean="0"/>
              <a:t>Blog </a:t>
            </a:r>
            <a:r>
              <a:rPr lang="en-US" sz="1800" dirty="0"/>
              <a:t>pages with WordPress, Blogger and TypePad</a:t>
            </a:r>
          </a:p>
          <a:p>
            <a:pPr lvl="1">
              <a:spcBef>
                <a:spcPts val="480"/>
              </a:spcBef>
            </a:pPr>
            <a:r>
              <a:rPr lang="en-US" sz="1800" dirty="0"/>
              <a:t>Social Media sites (Facebook, Twitter, LinkedIn)</a:t>
            </a:r>
          </a:p>
          <a:p>
            <a:pPr lvl="1">
              <a:spcBef>
                <a:spcPts val="480"/>
              </a:spcBef>
            </a:pPr>
            <a:r>
              <a:rPr lang="en-US" sz="1800" dirty="0"/>
              <a:t>Niche social networks such as Ning and </a:t>
            </a:r>
            <a:r>
              <a:rPr lang="en-US" sz="1800" dirty="0" smtClean="0"/>
              <a:t>SocialGO</a:t>
            </a:r>
            <a:endParaRPr lang="en-US" sz="1800" dirty="0"/>
          </a:p>
          <a:p>
            <a:pPr lvl="1">
              <a:spcBef>
                <a:spcPts val="480"/>
              </a:spcBef>
            </a:pPr>
            <a:r>
              <a:rPr lang="en-US" sz="1800" dirty="0"/>
              <a:t>Local Community sites such as Foursquare and </a:t>
            </a:r>
            <a:r>
              <a:rPr lang="en-US" sz="1800" dirty="0" smtClean="0"/>
              <a:t>Yelp</a:t>
            </a:r>
          </a:p>
          <a:p>
            <a:pPr lvl="1">
              <a:spcBef>
                <a:spcPts val="480"/>
              </a:spcBef>
            </a:pPr>
            <a:r>
              <a:rPr lang="en-US" sz="1800" dirty="0"/>
              <a:t>Research to identify the right social networks for their </a:t>
            </a:r>
            <a:r>
              <a:rPr lang="en-US" sz="1800" dirty="0" smtClean="0"/>
              <a:t>customers</a:t>
            </a:r>
            <a:endParaRPr lang="en-US" sz="1800" dirty="0"/>
          </a:p>
          <a:p>
            <a:pPr lvl="1">
              <a:spcBef>
                <a:spcPts val="480"/>
              </a:spcBef>
            </a:pPr>
            <a:r>
              <a:rPr lang="en-US" sz="1800" dirty="0"/>
              <a:t>Measure results of social network activities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09" y="4419600"/>
            <a:ext cx="1524000" cy="1524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19400" y="4038600"/>
            <a:ext cx="6210300" cy="2535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C1E8A"/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8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80"/>
              </a:spcBef>
            </a:pPr>
            <a:r>
              <a:rPr lang="en-US" sz="1900" b="1" dirty="0" smtClean="0"/>
              <a:t>Advanced Facebook pages</a:t>
            </a:r>
          </a:p>
          <a:p>
            <a:pPr lvl="1">
              <a:spcBef>
                <a:spcPts val="480"/>
              </a:spcBef>
              <a:buClr>
                <a:srgbClr val="FF0000"/>
              </a:buClr>
            </a:pPr>
            <a:r>
              <a:rPr lang="en-US" sz="1800" dirty="0" smtClean="0"/>
              <a:t>HTML and </a:t>
            </a:r>
            <a:r>
              <a:rPr lang="en-US" sz="1800" dirty="0" err="1"/>
              <a:t>I</a:t>
            </a:r>
            <a:r>
              <a:rPr lang="en-US" sz="1800" dirty="0" err="1" smtClean="0"/>
              <a:t>Frames</a:t>
            </a:r>
            <a:endParaRPr lang="en-US" sz="1800" dirty="0" smtClean="0"/>
          </a:p>
          <a:p>
            <a:pPr lvl="1">
              <a:spcBef>
                <a:spcPts val="480"/>
              </a:spcBef>
              <a:buClr>
                <a:srgbClr val="FF0000"/>
              </a:buClr>
            </a:pPr>
            <a:r>
              <a:rPr lang="en-US" sz="1800" dirty="0" smtClean="0"/>
              <a:t>Plugins</a:t>
            </a:r>
          </a:p>
          <a:p>
            <a:pPr lvl="1">
              <a:spcBef>
                <a:spcPts val="480"/>
              </a:spcBef>
              <a:buClr>
                <a:srgbClr val="FF0000"/>
              </a:buClr>
            </a:pPr>
            <a:r>
              <a:rPr lang="en-US" sz="1800" dirty="0" smtClean="0"/>
              <a:t>Custom landing pages</a:t>
            </a:r>
          </a:p>
          <a:p>
            <a:pPr lvl="1">
              <a:spcBef>
                <a:spcPts val="480"/>
              </a:spcBef>
              <a:buClr>
                <a:srgbClr val="FF0000"/>
              </a:buClr>
            </a:pPr>
            <a:r>
              <a:rPr lang="en-US" sz="1800" dirty="0" smtClean="0"/>
              <a:t>Sync Facebook page with your blog</a:t>
            </a:r>
          </a:p>
          <a:p>
            <a:pPr lvl="1">
              <a:spcBef>
                <a:spcPts val="480"/>
              </a:spcBef>
              <a:buClr>
                <a:srgbClr val="FF0000"/>
              </a:buClr>
            </a:pPr>
            <a:r>
              <a:rPr lang="en-US" sz="1800" dirty="0" smtClean="0"/>
              <a:t>Insert banners and images to advertise products and giveaways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47799"/>
            <a:ext cx="1459057" cy="14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305855"/>
            <a:ext cx="8229600" cy="19716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sz="1800" dirty="0" smtClean="0"/>
              <a:t>Evaluation </a:t>
            </a:r>
            <a:r>
              <a:rPr lang="en-US" sz="1800" dirty="0"/>
              <a:t>of customers website design and programs</a:t>
            </a:r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sz="1800" dirty="0"/>
              <a:t>Identify gaps and determine areas for improvements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sz="1800" dirty="0"/>
              <a:t>Online Competitor Analysis Reports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sz="1800" dirty="0"/>
              <a:t>Measure website traffic using sites such as </a:t>
            </a:r>
            <a:r>
              <a:rPr lang="en-US" sz="1800" dirty="0" smtClean="0"/>
              <a:t>Alexa.com</a:t>
            </a:r>
            <a:r>
              <a:rPr lang="en-US" sz="1800" dirty="0"/>
              <a:t>, </a:t>
            </a:r>
            <a:r>
              <a:rPr lang="en-US" sz="1800" dirty="0" smtClean="0"/>
              <a:t>Whois.net</a:t>
            </a:r>
            <a:r>
              <a:rPr lang="en-US" sz="1800" dirty="0"/>
              <a:t>, </a:t>
            </a:r>
            <a:r>
              <a:rPr lang="en-US" sz="1800" dirty="0" smtClean="0"/>
              <a:t>Websitegrader.com, Google Analytics, Market Samurai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" y="1953976"/>
            <a:ext cx="2667000" cy="200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1616299"/>
            <a:ext cx="6172200" cy="26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480"/>
              </a:spcBef>
              <a:buClr>
                <a:srgbClr val="9C1E8A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Develop and implement cost effective plans to attract visitors to website</a:t>
            </a:r>
          </a:p>
          <a:p>
            <a:pPr marL="800100" lvl="1" indent="-342900">
              <a:lnSpc>
                <a:spcPct val="120000"/>
              </a:lnSpc>
              <a:spcBef>
                <a:spcPts val="48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Website </a:t>
            </a:r>
            <a:r>
              <a:rPr lang="en-US" dirty="0" smtClean="0">
                <a:solidFill>
                  <a:schemeClr val="bg1"/>
                </a:solidFill>
              </a:rPr>
              <a:t>link building</a:t>
            </a:r>
          </a:p>
          <a:p>
            <a:pPr marL="800100" lvl="1" indent="-342900">
              <a:lnSpc>
                <a:spcPct val="120000"/>
              </a:lnSpc>
              <a:spcBef>
                <a:spcPts val="48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Article submissions</a:t>
            </a:r>
          </a:p>
          <a:p>
            <a:pPr marL="800100" lvl="1" indent="-342900">
              <a:lnSpc>
                <a:spcPct val="120000"/>
              </a:lnSpc>
              <a:spcBef>
                <a:spcPts val="48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Affiliate </a:t>
            </a:r>
            <a:r>
              <a:rPr lang="en-US" dirty="0">
                <a:solidFill>
                  <a:schemeClr val="bg1"/>
                </a:solidFill>
              </a:rPr>
              <a:t>program management</a:t>
            </a:r>
          </a:p>
          <a:p>
            <a:pPr marL="800100" lvl="1" indent="-342900">
              <a:lnSpc>
                <a:spcPct val="120000"/>
              </a:lnSpc>
              <a:spcBef>
                <a:spcPts val="48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Keywords in website to ensure top positions in search engine results</a:t>
            </a:r>
          </a:p>
        </p:txBody>
      </p:sp>
    </p:spTree>
    <p:extLst>
      <p:ext uri="{BB962C8B-B14F-4D97-AF65-F5344CB8AC3E}">
        <p14:creationId xmlns:p14="http://schemas.microsoft.com/office/powerpoint/2010/main" val="18750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EXAMPLE OF INTERNET MARKETING PROCESS</a:t>
            </a:r>
            <a:endParaRPr lang="en-US" sz="3600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07505"/>
              </p:ext>
            </p:extLst>
          </p:nvPr>
        </p:nvGraphicFramePr>
        <p:xfrm>
          <a:off x="342900" y="1905000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133600" y="6115541"/>
            <a:ext cx="2819400" cy="520065"/>
            <a:chOff x="1432561" y="2926079"/>
            <a:chExt cx="2377440" cy="520065"/>
          </a:xfrm>
          <a:solidFill>
            <a:schemeClr val="bg1"/>
          </a:solidFill>
        </p:grpSpPr>
        <p:sp>
          <p:nvSpPr>
            <p:cNvPr id="5" name="Rounded Rectangle 4"/>
            <p:cNvSpPr/>
            <p:nvPr/>
          </p:nvSpPr>
          <p:spPr>
            <a:xfrm>
              <a:off x="1432561" y="2926079"/>
              <a:ext cx="2377440" cy="520065"/>
            </a:xfrm>
            <a:prstGeom prst="roundRect">
              <a:avLst/>
            </a:prstGeom>
            <a:grpFill/>
            <a:ln w="38100">
              <a:solidFill>
                <a:srgbClr val="9C1E8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457948" y="2951466"/>
              <a:ext cx="2326666" cy="469291"/>
            </a:xfrm>
            <a:prstGeom prst="rect">
              <a:avLst/>
            </a:prstGeom>
            <a:grpFill/>
            <a:ln w="38100">
              <a:solidFill>
                <a:srgbClr val="9C1E8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$$ GROW REVENUE $$</a:t>
              </a:r>
              <a:endParaRPr lang="en-US" sz="2100" b="1" kern="1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3507" y="1371600"/>
            <a:ext cx="804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or a company that  decides to sell products online and engages a VA to assist them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WEB SITE DESIGN AND MAINTENANCE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Creation of websites using </a:t>
            </a:r>
            <a:r>
              <a:rPr lang="en-US" sz="2000" dirty="0" err="1" smtClean="0"/>
              <a:t>WordPress</a:t>
            </a:r>
            <a:endParaRPr lang="en-US" sz="2000" dirty="0"/>
          </a:p>
          <a:p>
            <a:r>
              <a:rPr lang="en-US" sz="2000" dirty="0"/>
              <a:t>Design of sites using customers corporate visual identity (font, </a:t>
            </a:r>
            <a:r>
              <a:rPr lang="en-US" sz="2000" dirty="0" smtClean="0"/>
              <a:t>colors</a:t>
            </a:r>
            <a:r>
              <a:rPr lang="en-US" sz="2000" dirty="0"/>
              <a:t>, images)</a:t>
            </a:r>
          </a:p>
          <a:p>
            <a:r>
              <a:rPr lang="en-US" sz="2000" dirty="0"/>
              <a:t>Social Media optimization by inserting plugins </a:t>
            </a:r>
            <a:r>
              <a:rPr lang="en-US" sz="2000" dirty="0" smtClean="0"/>
              <a:t>linking website to social </a:t>
            </a:r>
            <a:r>
              <a:rPr lang="en-US" sz="2000" dirty="0"/>
              <a:t>media sites</a:t>
            </a:r>
          </a:p>
          <a:p>
            <a:r>
              <a:rPr lang="en-US" sz="2000" dirty="0"/>
              <a:t>Blog pages in site that include polls, comments from customers and informative </a:t>
            </a:r>
            <a:r>
              <a:rPr lang="en-US" sz="2000" dirty="0" smtClean="0"/>
              <a:t>posts </a:t>
            </a:r>
            <a:r>
              <a:rPr lang="en-US" sz="2000" dirty="0"/>
              <a:t>to attract target audience</a:t>
            </a:r>
          </a:p>
          <a:p>
            <a:r>
              <a:rPr lang="en-US" sz="2000" dirty="0" smtClean="0"/>
              <a:t>Insert Meta Tags and keywords </a:t>
            </a:r>
            <a:r>
              <a:rPr lang="en-US" sz="2000" dirty="0"/>
              <a:t>for high search engine results</a:t>
            </a:r>
          </a:p>
          <a:p>
            <a:r>
              <a:rPr lang="en-US" sz="2000" dirty="0" smtClean="0"/>
              <a:t>Ecommerce </a:t>
            </a:r>
            <a:r>
              <a:rPr lang="en-US" sz="2000" dirty="0"/>
              <a:t>strategies to increase sales</a:t>
            </a:r>
          </a:p>
          <a:p>
            <a:pPr lvl="1"/>
            <a:r>
              <a:rPr lang="en-US" sz="2000" dirty="0"/>
              <a:t>Shopping cart software insertion and management</a:t>
            </a:r>
          </a:p>
          <a:p>
            <a:pPr lvl="1"/>
            <a:r>
              <a:rPr lang="en-US" sz="2000" dirty="0"/>
              <a:t>Auto responders to launch email marketing programs</a:t>
            </a:r>
          </a:p>
          <a:p>
            <a:pPr lvl="1"/>
            <a:r>
              <a:rPr lang="en-US" sz="2000" dirty="0"/>
              <a:t>Pink spoon giveaways</a:t>
            </a:r>
          </a:p>
          <a:p>
            <a:pPr lvl="1"/>
            <a:r>
              <a:rPr lang="en-US" sz="2000" dirty="0"/>
              <a:t>Squeeze </a:t>
            </a:r>
            <a:r>
              <a:rPr lang="en-US" sz="2000" dirty="0" smtClean="0"/>
              <a:t>pages </a:t>
            </a:r>
            <a:r>
              <a:rPr lang="en-US" sz="2000" dirty="0"/>
              <a:t>to sell </a:t>
            </a:r>
            <a:r>
              <a:rPr lang="en-US" sz="2000" dirty="0" smtClean="0"/>
              <a:t>products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1667163" cy="144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4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Database Creation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Mail Merges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Direct Mailings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Spreadsheets</a:t>
            </a:r>
            <a:endParaRPr lang="en-US" dirty="0"/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Email Management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Scheduling Appointments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Deadline Reminder Service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Presentations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PDF Document Creation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76745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500943"/>
            <a:ext cx="7315200" cy="4876800"/>
          </a:xfrm>
          <a:prstGeom prst="roundRect">
            <a:avLst/>
          </a:prstGeom>
          <a:gradFill flip="none" rotWithShape="1">
            <a:gsLst>
              <a:gs pos="0">
                <a:srgbClr val="9C1E8A">
                  <a:shade val="30000"/>
                  <a:satMod val="115000"/>
                </a:srgbClr>
              </a:gs>
              <a:gs pos="50000">
                <a:srgbClr val="9C1E8A">
                  <a:shade val="67500"/>
                  <a:satMod val="115000"/>
                </a:srgbClr>
              </a:gs>
              <a:gs pos="100000">
                <a:srgbClr val="9C1E8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VA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361"/>
            <a:ext cx="6705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Clr>
                <a:srgbClr val="0B2E82"/>
              </a:buClr>
            </a:pPr>
            <a:r>
              <a:rPr lang="en-US" dirty="0"/>
              <a:t>Bookkeeping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Invoices, Payroll, Taxes, Accounts Receivable, Accounts Payable, Receipts, Budgets, Statements, Bank Reconciliation</a:t>
            </a:r>
            <a:endParaRPr lang="en-US" dirty="0">
              <a:solidFill>
                <a:srgbClr val="AF0A79"/>
              </a:solidFill>
            </a:endParaRPr>
          </a:p>
          <a:p>
            <a:pPr>
              <a:lnSpc>
                <a:spcPct val="120000"/>
              </a:lnSpc>
              <a:buClr>
                <a:srgbClr val="0B2E82"/>
              </a:buClr>
            </a:pPr>
            <a:r>
              <a:rPr lang="en-US" dirty="0"/>
              <a:t>Event Planning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Meetings, Conventions, Dinners, Trade Booths, Teleconferences, Web Meetings, Catering, Hotel Accommodations</a:t>
            </a:r>
          </a:p>
          <a:p>
            <a:pPr>
              <a:lnSpc>
                <a:spcPct val="120000"/>
              </a:lnSpc>
              <a:buClr>
                <a:srgbClr val="0B2E82"/>
              </a:buClr>
            </a:pPr>
            <a:r>
              <a:rPr lang="en-US" dirty="0"/>
              <a:t>As well as numerous services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Paralegal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Real Estate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Transcription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VA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480"/>
              </a:spcBef>
            </a:pPr>
            <a:r>
              <a:rPr lang="en-US" dirty="0"/>
              <a:t>VAs </a:t>
            </a:r>
            <a:r>
              <a:rPr lang="en-US" dirty="0" smtClean="0"/>
              <a:t>work from </a:t>
            </a:r>
            <a:r>
              <a:rPr lang="en-US" dirty="0"/>
              <a:t>their home office</a:t>
            </a:r>
          </a:p>
          <a:p>
            <a:pPr>
              <a:spcBef>
                <a:spcPts val="480"/>
              </a:spcBef>
            </a:pPr>
            <a:r>
              <a:rPr lang="en-US" dirty="0" smtClean="0"/>
              <a:t>Communicate </a:t>
            </a:r>
            <a:r>
              <a:rPr lang="en-US" dirty="0"/>
              <a:t>with clients </a:t>
            </a:r>
            <a:r>
              <a:rPr lang="en-US" dirty="0" smtClean="0"/>
              <a:t>by using both standard (phone, fax, email) and the </a:t>
            </a:r>
            <a:r>
              <a:rPr lang="en-US" dirty="0"/>
              <a:t>latest </a:t>
            </a:r>
            <a:r>
              <a:rPr lang="en-US" dirty="0" smtClean="0"/>
              <a:t>modern </a:t>
            </a:r>
            <a:r>
              <a:rPr lang="en-US" dirty="0"/>
              <a:t>day technology </a:t>
            </a:r>
            <a:r>
              <a:rPr lang="en-US" dirty="0" smtClean="0"/>
              <a:t>products such as: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Voice Over IP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Instant Messenger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File </a:t>
            </a:r>
            <a:r>
              <a:rPr lang="en-US" dirty="0"/>
              <a:t>Transfer </a:t>
            </a:r>
            <a:r>
              <a:rPr lang="en-US" dirty="0" smtClean="0"/>
              <a:t>Protocol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Live Agent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Video </a:t>
            </a:r>
            <a:r>
              <a:rPr lang="en-US" dirty="0"/>
              <a:t>Conferencing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1"/>
            <a:ext cx="397933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21528"/>
              </p:ext>
            </p:extLst>
          </p:nvPr>
        </p:nvGraphicFramePr>
        <p:xfrm>
          <a:off x="6858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369929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*Source: </a:t>
            </a:r>
            <a:r>
              <a:rPr lang="en-US" sz="1000" dirty="0" smtClean="0"/>
              <a:t>Virtual Assistant Survey - 2007 from VANetworking.com </a:t>
            </a:r>
            <a:r>
              <a:rPr lang="en-US" sz="1000" dirty="0"/>
              <a:t>The </a:t>
            </a:r>
            <a:r>
              <a:rPr lang="en-US" sz="1000" dirty="0" smtClean="0"/>
              <a:t>Largest Global Meeting Place Online for Aspiring and Successful Virtual Assistants</a:t>
            </a:r>
          </a:p>
          <a:p>
            <a:r>
              <a:rPr lang="en-US" sz="1000" dirty="0" smtClean="0"/>
              <a:t>Survey consisted of 761 contributors who promote themselves as Virtual Assistants globally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571625" y="674316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Did you start your business right after graduation?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4182" y="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2007 SURVEY QUESTION TO 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043046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356075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*Source: </a:t>
            </a:r>
            <a:r>
              <a:rPr lang="en-US" sz="1000" dirty="0" smtClean="0"/>
              <a:t>Virtual Assistant Survey - 2007 from VANetworking.com </a:t>
            </a:r>
            <a:r>
              <a:rPr lang="en-US" sz="1000" dirty="0"/>
              <a:t>The </a:t>
            </a:r>
            <a:r>
              <a:rPr lang="en-US" sz="1000" dirty="0" smtClean="0"/>
              <a:t>Largest Global Meeting Place Online for Aspiring and Successful Virtual Assistants</a:t>
            </a:r>
          </a:p>
          <a:p>
            <a:r>
              <a:rPr lang="en-US" sz="1000" dirty="0" smtClean="0"/>
              <a:t>Survey consisted of 761 contributors who promote themselves as Virtual Assistants globally</a:t>
            </a:r>
            <a:endParaRPr lang="en-US" sz="1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4182" y="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2007 SURVEY QUESTION TO VAs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71625" y="653535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Why did you start your VA business?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Flowchart: Delay 3"/>
          <p:cNvSpPr/>
          <p:nvPr/>
        </p:nvSpPr>
        <p:spPr>
          <a:xfrm>
            <a:off x="990600" y="1735282"/>
            <a:ext cx="1219200" cy="533400"/>
          </a:xfrm>
          <a:prstGeom prst="flowChartDelay">
            <a:avLst/>
          </a:prstGeom>
          <a:solidFill>
            <a:srgbClr val="9C1E8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 Placeholder 40"/>
          <p:cNvSpPr txBox="1">
            <a:spLocks/>
          </p:cNvSpPr>
          <p:nvPr/>
        </p:nvSpPr>
        <p:spPr>
          <a:xfrm>
            <a:off x="2743200" y="1690255"/>
            <a:ext cx="57150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C1E8A"/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 sz="28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Virtual Assistant Definition and Benefits</a:t>
            </a:r>
          </a:p>
          <a:p>
            <a:endParaRPr lang="en-US" dirty="0"/>
          </a:p>
        </p:txBody>
      </p:sp>
      <p:sp>
        <p:nvSpPr>
          <p:cNvPr id="6" name="Flowchart: Delay 5"/>
          <p:cNvSpPr/>
          <p:nvPr/>
        </p:nvSpPr>
        <p:spPr>
          <a:xfrm>
            <a:off x="990600" y="2614425"/>
            <a:ext cx="1219200" cy="533400"/>
          </a:xfrm>
          <a:prstGeom prst="flowChartDelay">
            <a:avLst/>
          </a:prstGeom>
          <a:solidFill>
            <a:srgbClr val="9C1E8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>
            <a:off x="990600" y="3467100"/>
            <a:ext cx="1219200" cy="533400"/>
          </a:xfrm>
          <a:prstGeom prst="flowChartDelay">
            <a:avLst/>
          </a:prstGeom>
          <a:solidFill>
            <a:srgbClr val="9C1E8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Flowchart: Delay 7"/>
          <p:cNvSpPr/>
          <p:nvPr/>
        </p:nvSpPr>
        <p:spPr>
          <a:xfrm>
            <a:off x="990600" y="4419600"/>
            <a:ext cx="1219200" cy="533400"/>
          </a:xfrm>
          <a:prstGeom prst="flowChartDelay">
            <a:avLst/>
          </a:prstGeom>
          <a:solidFill>
            <a:srgbClr val="9C1E8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Flowchart: Delay 8"/>
          <p:cNvSpPr/>
          <p:nvPr/>
        </p:nvSpPr>
        <p:spPr>
          <a:xfrm>
            <a:off x="990600" y="5331725"/>
            <a:ext cx="1219200" cy="533400"/>
          </a:xfrm>
          <a:prstGeom prst="flowChartDelay">
            <a:avLst/>
          </a:prstGeom>
          <a:solidFill>
            <a:srgbClr val="9C1E8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 Placeholder 40"/>
          <p:cNvSpPr txBox="1">
            <a:spLocks/>
          </p:cNvSpPr>
          <p:nvPr/>
        </p:nvSpPr>
        <p:spPr>
          <a:xfrm>
            <a:off x="2743200" y="2497643"/>
            <a:ext cx="57150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C1E8A"/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 sz="28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Types of Virtual Assistant Services</a:t>
            </a:r>
          </a:p>
          <a:p>
            <a:endParaRPr lang="en-US" dirty="0"/>
          </a:p>
        </p:txBody>
      </p:sp>
      <p:sp>
        <p:nvSpPr>
          <p:cNvPr id="11" name="Text Placeholder 40"/>
          <p:cNvSpPr txBox="1">
            <a:spLocks/>
          </p:cNvSpPr>
          <p:nvPr/>
        </p:nvSpPr>
        <p:spPr>
          <a:xfrm>
            <a:off x="2743200" y="3429000"/>
            <a:ext cx="57150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C1E8A"/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 sz="28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Virtual Assistant Industry</a:t>
            </a:r>
          </a:p>
          <a:p>
            <a:endParaRPr lang="en-US" dirty="0"/>
          </a:p>
        </p:txBody>
      </p:sp>
      <p:sp>
        <p:nvSpPr>
          <p:cNvPr id="12" name="Text Placeholder 40"/>
          <p:cNvSpPr txBox="1">
            <a:spLocks/>
          </p:cNvSpPr>
          <p:nvPr/>
        </p:nvSpPr>
        <p:spPr>
          <a:xfrm>
            <a:off x="2743200" y="5331725"/>
            <a:ext cx="57150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C1E8A"/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 sz="28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Process of Working with a Virtual Assistant</a:t>
            </a:r>
          </a:p>
          <a:p>
            <a:endParaRPr lang="en-US" dirty="0"/>
          </a:p>
        </p:txBody>
      </p:sp>
      <p:sp>
        <p:nvSpPr>
          <p:cNvPr id="13" name="Text Placeholder 40"/>
          <p:cNvSpPr txBox="1">
            <a:spLocks/>
          </p:cNvSpPr>
          <p:nvPr/>
        </p:nvSpPr>
        <p:spPr>
          <a:xfrm>
            <a:off x="2743200" y="4405745"/>
            <a:ext cx="57150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C1E8A"/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 sz="28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Finding a Virtual Assistant</a:t>
            </a:r>
          </a:p>
        </p:txBody>
      </p:sp>
    </p:spTree>
    <p:extLst>
      <p:ext uri="{BB962C8B-B14F-4D97-AF65-F5344CB8AC3E}">
        <p14:creationId xmlns:p14="http://schemas.microsoft.com/office/powerpoint/2010/main" val="3398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A 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VA Organizations</a:t>
            </a:r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Canadian Virtual Assistant Connection </a:t>
            </a:r>
            <a:r>
              <a:rPr lang="en-US" dirty="0">
                <a:hlinkClick r:id="rId2"/>
              </a:rPr>
              <a:t>www.cvac.ca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Canadian Virtual Assistant Network </a:t>
            </a:r>
            <a:r>
              <a:rPr lang="en-US" dirty="0">
                <a:hlinkClick r:id="rId3"/>
              </a:rPr>
              <a:t>www.cvan.ca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International Virtual Assistants Association </a:t>
            </a:r>
            <a:r>
              <a:rPr lang="en-US" dirty="0">
                <a:hlinkClick r:id="rId4"/>
              </a:rPr>
              <a:t>www.ivaa.org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Virtual Assistant Networking Association </a:t>
            </a:r>
            <a:r>
              <a:rPr lang="en-US" dirty="0" smtClean="0">
                <a:hlinkClick r:id="rId5"/>
              </a:rPr>
              <a:t>www.vanetworking.com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 err="1" smtClean="0"/>
              <a:t>Shelancers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www.shelancers.com</a:t>
            </a:r>
            <a:endParaRPr lang="en-US" dirty="0"/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Word </a:t>
            </a:r>
            <a:r>
              <a:rPr lang="en-US" dirty="0"/>
              <a:t>of Mouth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Internet Search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Social Media Sites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Online Virtual Assistant </a:t>
            </a:r>
            <a:r>
              <a:rPr lang="en-US" dirty="0" smtClean="0"/>
              <a:t>Directories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628652" cy="259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11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PROCESS FOR WORKING WITH A VA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3733800" cy="381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rgbClr val="9C1E8A"/>
              </a:buClr>
              <a:buFont typeface="+mj-lt"/>
              <a:buAutoNum type="arabicParenR"/>
            </a:pPr>
            <a:r>
              <a:rPr lang="en-US" sz="2700" dirty="0">
                <a:solidFill>
                  <a:schemeClr val="bg1"/>
                </a:solidFill>
                <a:latin typeface="+mj-lt"/>
                <a:cs typeface="Arial" pitchFamily="34" charset="0"/>
              </a:rPr>
              <a:t>Submit RFP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rgbClr val="9C1E8A"/>
              </a:buClr>
              <a:buFont typeface="+mj-lt"/>
              <a:buAutoNum type="arabicParenR"/>
            </a:pPr>
            <a:r>
              <a:rPr lang="en-US" sz="2700" dirty="0">
                <a:solidFill>
                  <a:schemeClr val="bg1"/>
                </a:solidFill>
                <a:latin typeface="+mj-lt"/>
                <a:cs typeface="Arial" pitchFamily="34" charset="0"/>
              </a:rPr>
              <a:t>Review RFPs received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rgbClr val="9C1E8A"/>
              </a:buClr>
              <a:buFont typeface="+mj-lt"/>
              <a:buAutoNum type="arabicParenR"/>
            </a:pPr>
            <a:r>
              <a:rPr lang="en-US" sz="2700" dirty="0">
                <a:solidFill>
                  <a:schemeClr val="bg1"/>
                </a:solidFill>
                <a:latin typeface="+mj-lt"/>
                <a:cs typeface="Arial" pitchFamily="34" charset="0"/>
              </a:rPr>
              <a:t>Initial Consultation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rgbClr val="9C1E8A"/>
              </a:buClr>
              <a:buFont typeface="+mj-lt"/>
              <a:buAutoNum type="arabicParenR"/>
            </a:pPr>
            <a:r>
              <a:rPr lang="en-US" sz="2700" dirty="0">
                <a:solidFill>
                  <a:schemeClr val="bg1"/>
                </a:solidFill>
                <a:latin typeface="+mj-lt"/>
                <a:cs typeface="Arial" pitchFamily="34" charset="0"/>
              </a:rPr>
              <a:t>Make Decision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rgbClr val="9C1E8A"/>
              </a:buClr>
              <a:buFont typeface="+mj-lt"/>
              <a:buAutoNum type="arabicParenR"/>
            </a:pPr>
            <a:r>
              <a:rPr lang="en-US" sz="2700" dirty="0">
                <a:solidFill>
                  <a:schemeClr val="bg1"/>
                </a:solidFill>
                <a:latin typeface="+mj-lt"/>
                <a:cs typeface="Arial" pitchFamily="34" charset="0"/>
              </a:rPr>
              <a:t>Partner with a VA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64">
                        <a14:foregroundMark x1="43727" y1="45951" x2="43727" y2="45951"/>
                        <a14:foregroundMark x1="56182" y1="42923" x2="56182" y2="42923"/>
                        <a14:foregroundMark x1="61909" y1="39105" x2="61909" y2="39105"/>
                        <a14:foregroundMark x1="82227" y1="27057" x2="82227" y2="27057"/>
                        <a14:foregroundMark x1="91091" y1="34628" x2="91091" y2="34628"/>
                        <a14:foregroundMark x1="52045" y1="47400" x2="52045" y2="4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180360"/>
            <a:ext cx="3594117" cy="24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RFP TO WORK WITH A 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480"/>
              </a:spcBef>
              <a:buFont typeface="+mj-lt"/>
              <a:buAutoNum type="arabicParenR"/>
            </a:pPr>
            <a:r>
              <a:rPr lang="en-US" dirty="0" smtClean="0"/>
              <a:t>Provide as much background information on your company</a:t>
            </a:r>
          </a:p>
          <a:p>
            <a:pPr marL="514350" indent="-514350">
              <a:lnSpc>
                <a:spcPct val="120000"/>
              </a:lnSpc>
              <a:spcBef>
                <a:spcPts val="480"/>
              </a:spcBef>
              <a:buFont typeface="+mj-lt"/>
              <a:buAutoNum type="arabicParenR"/>
            </a:pPr>
            <a:r>
              <a:rPr lang="en-US" dirty="0" smtClean="0"/>
              <a:t>Include contact details and preferred method of contact (telephone or email)</a:t>
            </a:r>
          </a:p>
          <a:p>
            <a:pPr marL="514350" indent="-514350">
              <a:lnSpc>
                <a:spcPct val="120000"/>
              </a:lnSpc>
              <a:spcBef>
                <a:spcPts val="480"/>
              </a:spcBef>
              <a:buFont typeface="+mj-lt"/>
              <a:buAutoNum type="arabicParenR"/>
            </a:pPr>
            <a:r>
              <a:rPr lang="en-US" dirty="0" smtClean="0"/>
              <a:t>Length of time for project (short term, long term, number of hours, retainer)</a:t>
            </a:r>
          </a:p>
          <a:p>
            <a:pPr marL="514350" indent="-514350">
              <a:lnSpc>
                <a:spcPct val="120000"/>
              </a:lnSpc>
              <a:spcBef>
                <a:spcPts val="480"/>
              </a:spcBef>
              <a:buFont typeface="+mj-lt"/>
              <a:buAutoNum type="arabicParenR"/>
            </a:pPr>
            <a:r>
              <a:rPr lang="en-US" dirty="0" smtClean="0"/>
              <a:t>Explain the work needed and be as specific as possible</a:t>
            </a:r>
          </a:p>
          <a:p>
            <a:pPr marL="514350" indent="-514350">
              <a:lnSpc>
                <a:spcPct val="120000"/>
              </a:lnSpc>
              <a:spcBef>
                <a:spcPts val="480"/>
              </a:spcBef>
              <a:buFont typeface="+mj-lt"/>
              <a:buAutoNum type="arabicParenR"/>
            </a:pPr>
            <a:r>
              <a:rPr lang="en-US" dirty="0" smtClean="0"/>
              <a:t>Office set up needed for the VA (is email needed, is a certain software required)</a:t>
            </a:r>
          </a:p>
          <a:p>
            <a:pPr marL="514350" indent="-514350">
              <a:lnSpc>
                <a:spcPct val="120000"/>
              </a:lnSpc>
              <a:spcBef>
                <a:spcPts val="480"/>
              </a:spcBef>
              <a:buFont typeface="+mj-lt"/>
              <a:buAutoNum type="arabicParenR"/>
            </a:pPr>
            <a:r>
              <a:rPr lang="en-US" dirty="0" smtClean="0"/>
              <a:t>If a local VA is needed or a VA in a certain time zone, include this detail in the RFP</a:t>
            </a:r>
          </a:p>
          <a:p>
            <a:pPr marL="514350" indent="-514350">
              <a:lnSpc>
                <a:spcPct val="120000"/>
              </a:lnSpc>
              <a:spcBef>
                <a:spcPts val="480"/>
              </a:spcBef>
              <a:buFont typeface="+mj-lt"/>
              <a:buAutoNum type="arabicParenR"/>
            </a:pPr>
            <a:r>
              <a:rPr lang="en-US" dirty="0" smtClean="0"/>
              <a:t>Review all the proposals that you have received in detail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37151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*Source: </a:t>
            </a:r>
            <a:r>
              <a:rPr lang="en-US" sz="1000" dirty="0" smtClean="0"/>
              <a:t>7 Keys for Writing RFPs eBook written by Darrel A. Williams </a:t>
            </a:r>
          </a:p>
          <a:p>
            <a:r>
              <a:rPr lang="en-US" sz="1000" dirty="0" smtClean="0"/>
              <a:t>Part of the VANA eBook series from VANetworking.com </a:t>
            </a:r>
            <a:r>
              <a:rPr lang="en-US" sz="1000" dirty="0"/>
              <a:t>The </a:t>
            </a:r>
            <a:r>
              <a:rPr lang="en-US" sz="1000" dirty="0" smtClean="0"/>
              <a:t>Largest Global Meeting Place Online for Aspiring and Successful Virtual Assistants</a:t>
            </a:r>
          </a:p>
        </p:txBody>
      </p:sp>
    </p:spTree>
    <p:extLst>
      <p:ext uri="{BB962C8B-B14F-4D97-AF65-F5344CB8AC3E}">
        <p14:creationId xmlns:p14="http://schemas.microsoft.com/office/powerpoint/2010/main" val="363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flipV="1">
            <a:off x="6065173" y="3277346"/>
            <a:ext cx="381668" cy="267268"/>
          </a:xfrm>
          <a:prstGeom prst="line">
            <a:avLst/>
          </a:prstGeom>
          <a:ln w="38100">
            <a:solidFill>
              <a:srgbClr val="9C1E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231711" y="4351665"/>
            <a:ext cx="633707" cy="519084"/>
          </a:xfrm>
          <a:prstGeom prst="line">
            <a:avLst/>
          </a:prstGeom>
          <a:ln w="38100">
            <a:solidFill>
              <a:srgbClr val="9C1E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18570" y="3214820"/>
            <a:ext cx="560005" cy="254657"/>
          </a:xfrm>
          <a:prstGeom prst="line">
            <a:avLst/>
          </a:prstGeom>
          <a:ln w="38100">
            <a:solidFill>
              <a:srgbClr val="9C1E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177393" y="1734580"/>
            <a:ext cx="2362200" cy="1676400"/>
            <a:chOff x="304802" y="228602"/>
            <a:chExt cx="964920" cy="964920"/>
          </a:xfrm>
          <a:gradFill flip="none" rotWithShape="1">
            <a:gsLst>
              <a:gs pos="0">
                <a:srgbClr val="9C1E8A">
                  <a:shade val="30000"/>
                  <a:satMod val="115000"/>
                </a:srgbClr>
              </a:gs>
              <a:gs pos="50000">
                <a:srgbClr val="9C1E8A">
                  <a:shade val="67500"/>
                  <a:satMod val="115000"/>
                </a:srgbClr>
              </a:gs>
              <a:gs pos="100000">
                <a:srgbClr val="9C1E8A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4" name="Rounded Rectangle 3"/>
            <p:cNvSpPr/>
            <p:nvPr/>
          </p:nvSpPr>
          <p:spPr>
            <a:xfrm>
              <a:off x="304802" y="228602"/>
              <a:ext cx="964920" cy="964920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51906" y="275706"/>
              <a:ext cx="870712" cy="87071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The VAs web site</a:t>
              </a:r>
              <a:endParaRPr lang="en-US" sz="18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77393" y="4547467"/>
            <a:ext cx="2362200" cy="1676400"/>
            <a:chOff x="304802" y="228602"/>
            <a:chExt cx="964920" cy="964920"/>
          </a:xfrm>
          <a:gradFill flip="none" rotWithShape="1">
            <a:gsLst>
              <a:gs pos="0">
                <a:srgbClr val="9C1E8A">
                  <a:shade val="30000"/>
                  <a:satMod val="115000"/>
                </a:srgbClr>
              </a:gs>
              <a:gs pos="50000">
                <a:srgbClr val="9C1E8A">
                  <a:shade val="67500"/>
                  <a:satMod val="115000"/>
                </a:srgbClr>
              </a:gs>
              <a:gs pos="100000">
                <a:srgbClr val="9C1E8A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0" name="Rounded Rectangle 9"/>
            <p:cNvSpPr/>
            <p:nvPr/>
          </p:nvSpPr>
          <p:spPr>
            <a:xfrm>
              <a:off x="304802" y="228602"/>
              <a:ext cx="964920" cy="964920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51906" y="275706"/>
              <a:ext cx="870712" cy="87071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Google the VA to see if there are any complaints</a:t>
              </a:r>
              <a:endParaRPr lang="en-US" sz="18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31527" y="1734580"/>
            <a:ext cx="2362200" cy="1676400"/>
            <a:chOff x="304802" y="228602"/>
            <a:chExt cx="964920" cy="964920"/>
          </a:xfrm>
          <a:gradFill flip="none" rotWithShape="1">
            <a:gsLst>
              <a:gs pos="0">
                <a:srgbClr val="9C1E8A">
                  <a:shade val="30000"/>
                  <a:satMod val="115000"/>
                </a:srgbClr>
              </a:gs>
              <a:gs pos="50000">
                <a:srgbClr val="9C1E8A">
                  <a:shade val="67500"/>
                  <a:satMod val="115000"/>
                </a:srgbClr>
              </a:gs>
              <a:gs pos="100000">
                <a:srgbClr val="9C1E8A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Rounded Rectangle 12"/>
            <p:cNvSpPr/>
            <p:nvPr/>
          </p:nvSpPr>
          <p:spPr>
            <a:xfrm>
              <a:off x="304802" y="228602"/>
              <a:ext cx="964920" cy="964920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51906" y="275706"/>
              <a:ext cx="870712" cy="87071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Look at qualifications</a:t>
              </a:r>
              <a:endParaRPr lang="en-US" sz="18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31527" y="4547467"/>
            <a:ext cx="2362200" cy="1676400"/>
            <a:chOff x="304802" y="228602"/>
            <a:chExt cx="964920" cy="964920"/>
          </a:xfrm>
          <a:gradFill flip="none" rotWithShape="1">
            <a:gsLst>
              <a:gs pos="0">
                <a:srgbClr val="9C1E8A">
                  <a:shade val="30000"/>
                  <a:satMod val="115000"/>
                </a:srgbClr>
              </a:gs>
              <a:gs pos="50000">
                <a:srgbClr val="9C1E8A">
                  <a:shade val="67500"/>
                  <a:satMod val="115000"/>
                </a:srgbClr>
              </a:gs>
              <a:gs pos="100000">
                <a:srgbClr val="9C1E8A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6" name="Rounded Rectangle 15"/>
            <p:cNvSpPr/>
            <p:nvPr/>
          </p:nvSpPr>
          <p:spPr>
            <a:xfrm>
              <a:off x="304802" y="228602"/>
              <a:ext cx="964920" cy="964920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51906" y="275706"/>
              <a:ext cx="870712" cy="87071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Look at organizations they belong to</a:t>
              </a:r>
              <a:endParaRPr lang="en-US" sz="1800" kern="1200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REVIEW RFPs RECEIVED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619354" y="2846101"/>
            <a:ext cx="2576015" cy="206303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9C1E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12402" y="346947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C1E8A"/>
                </a:solidFill>
              </a:rPr>
              <a:t>Research the VAs that </a:t>
            </a:r>
            <a:r>
              <a:rPr lang="en-US" b="1" dirty="0" smtClean="0">
                <a:solidFill>
                  <a:srgbClr val="9C1E8A"/>
                </a:solidFill>
              </a:rPr>
              <a:t>submitted their proposals</a:t>
            </a:r>
            <a:endParaRPr lang="en-US" b="1" dirty="0">
              <a:solidFill>
                <a:srgbClr val="9C1E8A"/>
              </a:solidFill>
            </a:endParaRPr>
          </a:p>
          <a:p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951747" y="4450845"/>
            <a:ext cx="508947" cy="356915"/>
          </a:xfrm>
          <a:prstGeom prst="line">
            <a:avLst/>
          </a:prstGeom>
          <a:ln w="38100">
            <a:solidFill>
              <a:srgbClr val="9C1E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637151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*Source: </a:t>
            </a:r>
            <a:r>
              <a:rPr lang="en-US" sz="1000" dirty="0" smtClean="0"/>
              <a:t>7 Keys for Writing RFPs eBook written by Darrel A. Williams </a:t>
            </a:r>
          </a:p>
          <a:p>
            <a:r>
              <a:rPr lang="en-US" sz="1000" dirty="0" smtClean="0"/>
              <a:t>Part of the VANA eBook series from VANetworking.com </a:t>
            </a:r>
            <a:r>
              <a:rPr lang="en-US" sz="1000" dirty="0"/>
              <a:t>The </a:t>
            </a:r>
            <a:r>
              <a:rPr lang="en-US" sz="1000" dirty="0" smtClean="0"/>
              <a:t>Largest Global Meeting Place Online for Aspiring and Successful Virtual Assistants</a:t>
            </a:r>
          </a:p>
        </p:txBody>
      </p:sp>
    </p:spTree>
    <p:extLst>
      <p:ext uri="{BB962C8B-B14F-4D97-AF65-F5344CB8AC3E}">
        <p14:creationId xmlns:p14="http://schemas.microsoft.com/office/powerpoint/2010/main" val="32242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845296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INITIAL CONSULTATION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Address Privacy and Confidentiality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Set Expectations</a:t>
            </a:r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Communication procedures</a:t>
            </a:r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Workflow</a:t>
            </a:r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Writing styles</a:t>
            </a:r>
            <a:endParaRPr lang="en-US" dirty="0"/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Invoicing</a:t>
            </a:r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Discuss Rate, Invoicing and Payment Procedures</a:t>
            </a:r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If retainer – specific details</a:t>
            </a:r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Are there any automated payment plans available?</a:t>
            </a:r>
            <a:endParaRPr lang="en-US" dirty="0"/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Agenda</a:t>
            </a:r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How will the VA fit your workflow into their schedule</a:t>
            </a:r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Clarify deadlines for projects</a:t>
            </a:r>
            <a:endParaRPr lang="en-US" dirty="0"/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dirty="0"/>
              <a:t>Q and </a:t>
            </a:r>
            <a:r>
              <a:rPr lang="en-US" dirty="0" smtClean="0"/>
              <a:t>As</a:t>
            </a:r>
          </a:p>
          <a:p>
            <a:pPr lvl="1">
              <a:lnSpc>
                <a:spcPct val="120000"/>
              </a:lnSpc>
              <a:spcBef>
                <a:spcPts val="480"/>
              </a:spcBef>
            </a:pPr>
            <a:r>
              <a:rPr lang="en-US" dirty="0" smtClean="0"/>
              <a:t>Prepare questions to address the areas of your business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6369929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*Source: </a:t>
            </a:r>
            <a:r>
              <a:rPr lang="en-US" sz="1000" dirty="0" smtClean="0"/>
              <a:t>Finding the Ultimate Virtual Assistant for Your Business eBook</a:t>
            </a:r>
          </a:p>
          <a:p>
            <a:r>
              <a:rPr lang="en-US" sz="1000" dirty="0" smtClean="0"/>
              <a:t>Part of the VANA eBook series from VANetworking.com </a:t>
            </a:r>
            <a:r>
              <a:rPr lang="en-US" sz="1000" dirty="0"/>
              <a:t>The </a:t>
            </a:r>
            <a:r>
              <a:rPr lang="en-US" sz="1000" dirty="0" smtClean="0"/>
              <a:t>Largest Global Meeting Place Online for Aspiring and Successful Virtual Assistants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7" r="100000">
                        <a14:foregroundMark x1="90500" y1="18023" x2="90500" y2="18023"/>
                        <a14:foregroundMark x1="89333" y1="20543" x2="89333" y2="20543"/>
                        <a14:foregroundMark x1="93000" y1="22093" x2="93000" y2="22093"/>
                        <a14:foregroundMark x1="94667" y1="19380" x2="94667" y2="19380"/>
                        <a14:foregroundMark x1="92500" y1="19380" x2="92500" y2="19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10116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4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dirty="0" smtClean="0"/>
              <a:t>Confirm VA is available</a:t>
            </a:r>
          </a:p>
          <a:p>
            <a:pPr>
              <a:spcBef>
                <a:spcPts val="480"/>
              </a:spcBef>
            </a:pPr>
            <a:r>
              <a:rPr lang="en-US" dirty="0" smtClean="0"/>
              <a:t>Negotiate contract details with VA</a:t>
            </a:r>
          </a:p>
          <a:p>
            <a:pPr>
              <a:spcBef>
                <a:spcPts val="480"/>
              </a:spcBef>
            </a:pPr>
            <a:r>
              <a:rPr lang="en-US" dirty="0" smtClean="0"/>
              <a:t>Draw up Contract, Review it and Sign it</a:t>
            </a:r>
            <a:endParaRPr lang="en-US" dirty="0"/>
          </a:p>
          <a:p>
            <a:pPr lvl="1">
              <a:spcBef>
                <a:spcPts val="480"/>
              </a:spcBef>
            </a:pPr>
            <a:r>
              <a:rPr lang="en-US" dirty="0"/>
              <a:t>Include a Confidentiality Agreement  clause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Include Terms </a:t>
            </a:r>
            <a:r>
              <a:rPr lang="en-US" dirty="0"/>
              <a:t>and Conditions</a:t>
            </a:r>
          </a:p>
          <a:p>
            <a:pPr>
              <a:spcBef>
                <a:spcPts val="480"/>
              </a:spcBef>
            </a:pPr>
            <a:r>
              <a:rPr lang="en-US" dirty="0" smtClean="0"/>
              <a:t>Set up communication systems with VA</a:t>
            </a:r>
          </a:p>
          <a:p>
            <a:pPr>
              <a:spcBef>
                <a:spcPts val="480"/>
              </a:spcBef>
            </a:pPr>
            <a:r>
              <a:rPr lang="en-US" dirty="0" smtClean="0"/>
              <a:t>Schedule first meeting and agree on next steps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32" b="94845" l="3475" r="98842">
                        <a14:backgroundMark x1="49807" y1="62887" x2="90734" y2="91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768">
            <a:off x="7304635" y="1499359"/>
            <a:ext cx="1875029" cy="1404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947" y="6369929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*Source: </a:t>
            </a:r>
            <a:r>
              <a:rPr lang="en-US" sz="1000" dirty="0" smtClean="0"/>
              <a:t>Finding the Ultimate Virtual Assistant for Your Business eBook</a:t>
            </a:r>
          </a:p>
          <a:p>
            <a:r>
              <a:rPr lang="en-US" sz="1000" dirty="0" smtClean="0"/>
              <a:t>Part of the VANA eBook series from VANetworking.com </a:t>
            </a:r>
            <a:r>
              <a:rPr lang="en-US" sz="1000" dirty="0"/>
              <a:t>The </a:t>
            </a:r>
            <a:r>
              <a:rPr lang="en-US" sz="1000" dirty="0" smtClean="0"/>
              <a:t>Largest Global Meeting Place Online for Aspiring and Successful Virtual Assistants</a:t>
            </a:r>
          </a:p>
        </p:txBody>
      </p:sp>
    </p:spTree>
    <p:extLst>
      <p:ext uri="{BB962C8B-B14F-4D97-AF65-F5344CB8AC3E}">
        <p14:creationId xmlns:p14="http://schemas.microsoft.com/office/powerpoint/2010/main" val="30030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WITH A 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SAVE TIME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SAVE MONEY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$$ GROW YOUR BUSINESS $$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4" name="Picture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528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1"/>
            <a:ext cx="8229600" cy="4343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Marketing Assistant is a Virtual Assistant specializing in</a:t>
            </a:r>
          </a:p>
          <a:p>
            <a:pPr lvl="1"/>
            <a:r>
              <a:rPr lang="en-US" sz="2400" dirty="0" smtClean="0"/>
              <a:t>Internet Marketing</a:t>
            </a:r>
          </a:p>
          <a:p>
            <a:pPr lvl="1"/>
            <a:r>
              <a:rPr lang="en-US" sz="2400" dirty="0" smtClean="0"/>
              <a:t>E-commerce</a:t>
            </a:r>
            <a:endParaRPr lang="en-US" sz="2400" dirty="0"/>
          </a:p>
          <a:p>
            <a:pPr lvl="1"/>
            <a:r>
              <a:rPr lang="en-US" sz="2400" dirty="0" smtClean="0"/>
              <a:t>Website Design and Maintenance</a:t>
            </a:r>
          </a:p>
          <a:p>
            <a:pPr lvl="1"/>
            <a:r>
              <a:rPr lang="en-US" sz="2400" dirty="0" smtClean="0"/>
              <a:t>Social Media</a:t>
            </a:r>
          </a:p>
          <a:p>
            <a:pPr lvl="1"/>
            <a:r>
              <a:rPr lang="en-US" sz="2400" dirty="0" smtClean="0"/>
              <a:t>Administration</a:t>
            </a:r>
          </a:p>
          <a:p>
            <a:r>
              <a:rPr lang="en-US" sz="2400" dirty="0"/>
              <a:t>We work with our customers to find out what are the goals of their business and then develop a Marketing Plan to implement their objectives, reach their target audience, increase their market share and maximize their </a:t>
            </a:r>
            <a:r>
              <a:rPr lang="en-US" sz="2400" dirty="0" smtClean="0"/>
              <a:t>revenue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4501" y="25400"/>
            <a:ext cx="8229600" cy="1143000"/>
          </a:xfrm>
        </p:spPr>
        <p:txBody>
          <a:bodyPr/>
          <a:lstStyle/>
          <a:p>
            <a:r>
              <a:rPr lang="en-US" dirty="0" smtClean="0"/>
              <a:t>About Your Marketing Assistant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715000"/>
            <a:ext cx="3657600" cy="103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4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9" y="1447800"/>
            <a:ext cx="7924800" cy="222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0" y="3967484"/>
            <a:ext cx="7952582" cy="77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5631" y="5334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4"/>
              </a:rPr>
              <a:t>www.yourmarketingassistant.com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513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DEFINITION AND BENEFITS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ASSISTANT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sz="2800" dirty="0"/>
              <a:t>A Virtual Assistant (VA) is a highly-skilled, independent professional who remotely provides administrative, technical and/or creative business support services.*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386761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*Source: from VANetworking.com The Largest Global Meeting Place Online for Aspiring and Successful Virtual Assistants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87" y="3429000"/>
            <a:ext cx="275617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PARTNER WITH A VA:</a:t>
            </a:r>
            <a:br>
              <a:rPr lang="en-GB" sz="3600" dirty="0" smtClean="0"/>
            </a:br>
            <a:r>
              <a:rPr lang="en-GB" sz="3600" dirty="0" smtClean="0"/>
              <a:t>GROW YOUR BUSINESS</a:t>
            </a:r>
            <a:endParaRPr lang="en-GB" sz="3600" dirty="0"/>
          </a:p>
        </p:txBody>
      </p:sp>
      <p:grpSp>
        <p:nvGrpSpPr>
          <p:cNvPr id="1013763" name="Group 3"/>
          <p:cNvGrpSpPr>
            <a:grpSpLocks/>
          </p:cNvGrpSpPr>
          <p:nvPr/>
        </p:nvGrpSpPr>
        <p:grpSpPr bwMode="auto">
          <a:xfrm>
            <a:off x="708595" y="1395176"/>
            <a:ext cx="8486777" cy="5105401"/>
            <a:chOff x="485" y="1161"/>
            <a:chExt cx="5346" cy="2062"/>
          </a:xfrm>
          <a:solidFill>
            <a:srgbClr val="9C1E8A"/>
          </a:solidFill>
        </p:grpSpPr>
        <p:sp>
          <p:nvSpPr>
            <p:cNvPr id="1013764" name="Freeform 3"/>
            <p:cNvSpPr>
              <a:spLocks/>
            </p:cNvSpPr>
            <p:nvPr/>
          </p:nvSpPr>
          <p:spPr bwMode="auto">
            <a:xfrm>
              <a:off x="606" y="1161"/>
              <a:ext cx="4411" cy="2062"/>
            </a:xfrm>
            <a:custGeom>
              <a:avLst/>
              <a:gdLst>
                <a:gd name="T0" fmla="*/ 2147483647 w 11767"/>
                <a:gd name="T1" fmla="*/ 2147483647 h 6462"/>
                <a:gd name="T2" fmla="*/ 2147483647 w 11767"/>
                <a:gd name="T3" fmla="*/ 2147483647 h 6462"/>
                <a:gd name="T4" fmla="*/ 2147483647 w 11767"/>
                <a:gd name="T5" fmla="*/ 2147483647 h 6462"/>
                <a:gd name="T6" fmla="*/ 2147483647 w 11767"/>
                <a:gd name="T7" fmla="*/ 2147483647 h 6462"/>
                <a:gd name="T8" fmla="*/ 2147483647 w 11767"/>
                <a:gd name="T9" fmla="*/ 2147483647 h 6462"/>
                <a:gd name="T10" fmla="*/ 2147483647 w 11767"/>
                <a:gd name="T11" fmla="*/ 2147483647 h 6462"/>
                <a:gd name="T12" fmla="*/ 2147483647 w 11767"/>
                <a:gd name="T13" fmla="*/ 2147483647 h 6462"/>
                <a:gd name="T14" fmla="*/ 2147483647 w 11767"/>
                <a:gd name="T15" fmla="*/ 2147483647 h 6462"/>
                <a:gd name="T16" fmla="*/ 2147483647 w 11767"/>
                <a:gd name="T17" fmla="*/ 2147483647 h 6462"/>
                <a:gd name="T18" fmla="*/ 2147483647 w 11767"/>
                <a:gd name="T19" fmla="*/ 2147483647 h 6462"/>
                <a:gd name="T20" fmla="*/ 2147483647 w 11767"/>
                <a:gd name="T21" fmla="*/ 2147483647 h 6462"/>
                <a:gd name="T22" fmla="*/ 2147483647 w 11767"/>
                <a:gd name="T23" fmla="*/ 2147483647 h 6462"/>
                <a:gd name="T24" fmla="*/ 2147483647 w 11767"/>
                <a:gd name="T25" fmla="*/ 2147483647 h 6462"/>
                <a:gd name="T26" fmla="*/ 2147483647 w 11767"/>
                <a:gd name="T27" fmla="*/ 2147483647 h 6462"/>
                <a:gd name="T28" fmla="*/ 2147483647 w 11767"/>
                <a:gd name="T29" fmla="*/ 2147483647 h 6462"/>
                <a:gd name="T30" fmla="*/ 2147483647 w 11767"/>
                <a:gd name="T31" fmla="*/ 2147483647 h 6462"/>
                <a:gd name="T32" fmla="*/ 2147483647 w 11767"/>
                <a:gd name="T33" fmla="*/ 2147483647 h 6462"/>
                <a:gd name="T34" fmla="*/ 2147483647 w 11767"/>
                <a:gd name="T35" fmla="*/ 2147483647 h 6462"/>
                <a:gd name="T36" fmla="*/ 2147483647 w 11767"/>
                <a:gd name="T37" fmla="*/ 2147483647 h 6462"/>
                <a:gd name="T38" fmla="*/ 2147483647 w 11767"/>
                <a:gd name="T39" fmla="*/ 2147483647 h 6462"/>
                <a:gd name="T40" fmla="*/ 2147483647 w 11767"/>
                <a:gd name="T41" fmla="*/ 2147483647 h 6462"/>
                <a:gd name="T42" fmla="*/ 2147483647 w 11767"/>
                <a:gd name="T43" fmla="*/ 2147483647 h 6462"/>
                <a:gd name="T44" fmla="*/ 2147483647 w 11767"/>
                <a:gd name="T45" fmla="*/ 2147483647 h 6462"/>
                <a:gd name="T46" fmla="*/ 2147483647 w 11767"/>
                <a:gd name="T47" fmla="*/ 2147483647 h 6462"/>
                <a:gd name="T48" fmla="*/ 2147483647 w 11767"/>
                <a:gd name="T49" fmla="*/ 2147483647 h 6462"/>
                <a:gd name="T50" fmla="*/ 2147483647 w 11767"/>
                <a:gd name="T51" fmla="*/ 2147483647 h 6462"/>
                <a:gd name="T52" fmla="*/ 2147483647 w 11767"/>
                <a:gd name="T53" fmla="*/ 2147483647 h 6462"/>
                <a:gd name="T54" fmla="*/ 2147483647 w 11767"/>
                <a:gd name="T55" fmla="*/ 2147483647 h 6462"/>
                <a:gd name="T56" fmla="*/ 2147483647 w 11767"/>
                <a:gd name="T57" fmla="*/ 2147483647 h 6462"/>
                <a:gd name="T58" fmla="*/ 2147483647 w 11767"/>
                <a:gd name="T59" fmla="*/ 2147483647 h 64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767"/>
                <a:gd name="T91" fmla="*/ 0 h 6462"/>
                <a:gd name="T92" fmla="*/ 11767 w 11767"/>
                <a:gd name="T93" fmla="*/ 6462 h 64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767" h="6462">
                  <a:moveTo>
                    <a:pt x="672" y="1115"/>
                  </a:moveTo>
                  <a:lnTo>
                    <a:pt x="5873" y="3"/>
                  </a:lnTo>
                  <a:cubicBezTo>
                    <a:pt x="5890" y="0"/>
                    <a:pt x="5908" y="0"/>
                    <a:pt x="5924" y="3"/>
                  </a:cubicBezTo>
                  <a:lnTo>
                    <a:pt x="11042" y="1123"/>
                  </a:lnTo>
                  <a:cubicBezTo>
                    <a:pt x="11065" y="1128"/>
                    <a:pt x="11087" y="1140"/>
                    <a:pt x="11103" y="1158"/>
                  </a:cubicBezTo>
                  <a:lnTo>
                    <a:pt x="11721" y="1806"/>
                  </a:lnTo>
                  <a:cubicBezTo>
                    <a:pt x="11767" y="1855"/>
                    <a:pt x="11765" y="1931"/>
                    <a:pt x="11717" y="1977"/>
                  </a:cubicBezTo>
                  <a:cubicBezTo>
                    <a:pt x="11687" y="2006"/>
                    <a:pt x="11645" y="2017"/>
                    <a:pt x="11605" y="2007"/>
                  </a:cubicBezTo>
                  <a:lnTo>
                    <a:pt x="7063" y="905"/>
                  </a:lnTo>
                  <a:cubicBezTo>
                    <a:pt x="6998" y="890"/>
                    <a:pt x="6933" y="930"/>
                    <a:pt x="6917" y="994"/>
                  </a:cubicBezTo>
                  <a:cubicBezTo>
                    <a:pt x="6913" y="1013"/>
                    <a:pt x="6913" y="1031"/>
                    <a:pt x="6917" y="1050"/>
                  </a:cubicBezTo>
                  <a:lnTo>
                    <a:pt x="8103" y="6314"/>
                  </a:lnTo>
                  <a:cubicBezTo>
                    <a:pt x="8118" y="6379"/>
                    <a:pt x="8077" y="6444"/>
                    <a:pt x="8012" y="6459"/>
                  </a:cubicBezTo>
                  <a:cubicBezTo>
                    <a:pt x="8003" y="6461"/>
                    <a:pt x="7994" y="6462"/>
                    <a:pt x="7985" y="6462"/>
                  </a:cubicBezTo>
                  <a:lnTo>
                    <a:pt x="4076" y="6462"/>
                  </a:lnTo>
                  <a:cubicBezTo>
                    <a:pt x="4009" y="6462"/>
                    <a:pt x="3955" y="6407"/>
                    <a:pt x="3955" y="6341"/>
                  </a:cubicBezTo>
                  <a:cubicBezTo>
                    <a:pt x="3955" y="6334"/>
                    <a:pt x="3956" y="6327"/>
                    <a:pt x="3957" y="6320"/>
                  </a:cubicBezTo>
                  <a:lnTo>
                    <a:pt x="4861" y="1009"/>
                  </a:lnTo>
                  <a:cubicBezTo>
                    <a:pt x="4872" y="943"/>
                    <a:pt x="4828" y="881"/>
                    <a:pt x="4762" y="870"/>
                  </a:cubicBezTo>
                  <a:cubicBezTo>
                    <a:pt x="4746" y="867"/>
                    <a:pt x="4729" y="868"/>
                    <a:pt x="4713" y="872"/>
                  </a:cubicBezTo>
                  <a:lnTo>
                    <a:pt x="156" y="1991"/>
                  </a:lnTo>
                  <a:cubicBezTo>
                    <a:pt x="91" y="2007"/>
                    <a:pt x="26" y="1968"/>
                    <a:pt x="10" y="1903"/>
                  </a:cubicBezTo>
                  <a:cubicBezTo>
                    <a:pt x="0" y="1863"/>
                    <a:pt x="11" y="1821"/>
                    <a:pt x="39" y="1791"/>
                  </a:cubicBezTo>
                  <a:lnTo>
                    <a:pt x="672" y="1115"/>
                  </a:ln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ea typeface="ＭＳ Ｐゴシック" pitchFamily="34" charset="-128"/>
              </a:endParaRPr>
            </a:p>
          </p:txBody>
        </p:sp>
        <p:grpSp>
          <p:nvGrpSpPr>
            <p:cNvPr id="1013765" name="Group 4"/>
            <p:cNvGrpSpPr>
              <a:grpSpLocks/>
            </p:cNvGrpSpPr>
            <p:nvPr/>
          </p:nvGrpSpPr>
          <p:grpSpPr bwMode="auto">
            <a:xfrm>
              <a:off x="3061" y="1880"/>
              <a:ext cx="2677" cy="716"/>
              <a:chOff x="3061" y="1880"/>
              <a:chExt cx="2677" cy="716"/>
            </a:xfrm>
            <a:grpFill/>
          </p:grpSpPr>
          <p:sp>
            <p:nvSpPr>
              <p:cNvPr id="1013766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3504" y="2335"/>
                <a:ext cx="2234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37931725" indent="-37474525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US" sz="1400" dirty="0">
                    <a:solidFill>
                      <a:schemeClr val="bg1"/>
                    </a:solidFill>
                  </a:rPr>
                  <a:t>Save money on overhead costs such as payroll, equipment repair, sick days and vacation days</a:t>
                </a:r>
              </a:p>
            </p:txBody>
          </p:sp>
          <p:sp>
            <p:nvSpPr>
              <p:cNvPr id="1013767" name="AutoShape 6"/>
              <p:cNvSpPr>
                <a:spLocks noChangeArrowheads="1"/>
              </p:cNvSpPr>
              <p:nvPr/>
            </p:nvSpPr>
            <p:spPr bwMode="auto">
              <a:xfrm>
                <a:off x="3061" y="1880"/>
                <a:ext cx="197" cy="203"/>
              </a:xfrm>
              <a:prstGeom prst="roundRect">
                <a:avLst>
                  <a:gd name="adj" fmla="val 225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2000" tIns="72000" rIns="72000" bIns="72000" anchor="ctr"/>
              <a:lstStyle/>
              <a:p>
                <a:r>
                  <a:rPr lang="en-GB" sz="2800" dirty="0">
                    <a:solidFill>
                      <a:schemeClr val="accent1"/>
                    </a:solidFill>
                    <a:ea typeface="ＭＳ Ｐゴシック" pitchFamily="34" charset="-128"/>
                  </a:rPr>
                  <a:t>5</a:t>
                </a:r>
              </a:p>
            </p:txBody>
          </p:sp>
        </p:grpSp>
        <p:sp>
          <p:nvSpPr>
            <p:cNvPr id="1013770" name="AutoShape 9"/>
            <p:cNvSpPr>
              <a:spLocks noChangeArrowheads="1"/>
            </p:cNvSpPr>
            <p:nvPr/>
          </p:nvSpPr>
          <p:spPr bwMode="auto">
            <a:xfrm>
              <a:off x="3194" y="2403"/>
              <a:ext cx="197" cy="203"/>
            </a:xfrm>
            <a:prstGeom prst="roundRect">
              <a:avLst>
                <a:gd name="adj" fmla="val 225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tIns="72000" rIns="72000" bIns="72000" anchor="ctr"/>
            <a:lstStyle/>
            <a:p>
              <a:r>
                <a:rPr lang="en-GB" sz="2800" dirty="0">
                  <a:solidFill>
                    <a:schemeClr val="accent1"/>
                  </a:solidFill>
                  <a:ea typeface="ＭＳ Ｐゴシック" pitchFamily="34" charset="-128"/>
                </a:rPr>
                <a:t>3</a:t>
              </a:r>
            </a:p>
          </p:txBody>
        </p:sp>
        <p:grpSp>
          <p:nvGrpSpPr>
            <p:cNvPr id="1013771" name="Group 10"/>
            <p:cNvGrpSpPr>
              <a:grpSpLocks/>
            </p:cNvGrpSpPr>
            <p:nvPr/>
          </p:nvGrpSpPr>
          <p:grpSpPr bwMode="auto">
            <a:xfrm>
              <a:off x="3307" y="2846"/>
              <a:ext cx="2524" cy="275"/>
              <a:chOff x="3058" y="1219"/>
              <a:chExt cx="2524" cy="275"/>
            </a:xfrm>
            <a:grpFill/>
          </p:grpSpPr>
          <p:sp>
            <p:nvSpPr>
              <p:cNvPr id="1013772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3186" y="1219"/>
                <a:ext cx="239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37931725" indent="-37474525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42900" indent="-342900">
                  <a:spcBef>
                    <a:spcPct val="20000"/>
                  </a:spcBef>
                  <a:buClr>
                    <a:srgbClr val="9C1E8A"/>
                  </a:buClr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bg1"/>
                    </a:solidFill>
                    <a:cs typeface="Arial" pitchFamily="34" charset="0"/>
                  </a:rPr>
                  <a:t>Work with a person who can be  a sound board for your  business ideas</a:t>
                </a:r>
              </a:p>
            </p:txBody>
          </p:sp>
          <p:sp>
            <p:nvSpPr>
              <p:cNvPr id="1013773" name="AutoShape 12"/>
              <p:cNvSpPr>
                <a:spLocks noChangeArrowheads="1"/>
              </p:cNvSpPr>
              <p:nvPr/>
            </p:nvSpPr>
            <p:spPr bwMode="auto">
              <a:xfrm>
                <a:off x="3058" y="1291"/>
                <a:ext cx="197" cy="203"/>
              </a:xfrm>
              <a:prstGeom prst="roundRect">
                <a:avLst>
                  <a:gd name="adj" fmla="val 225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2000" tIns="72000" rIns="72000" bIns="72000" anchor="ctr"/>
              <a:lstStyle/>
              <a:p>
                <a:r>
                  <a:rPr lang="en-GB" sz="2800" dirty="0">
                    <a:solidFill>
                      <a:schemeClr val="accent1"/>
                    </a:solidFill>
                    <a:ea typeface="ＭＳ Ｐゴシック" pitchFamily="34" charset="-128"/>
                  </a:rPr>
                  <a:t>1</a:t>
                </a:r>
              </a:p>
            </p:txBody>
          </p:sp>
        </p:grpSp>
        <p:grpSp>
          <p:nvGrpSpPr>
            <p:cNvPr id="1013774" name="Group 13"/>
            <p:cNvGrpSpPr>
              <a:grpSpLocks/>
            </p:cNvGrpSpPr>
            <p:nvPr/>
          </p:nvGrpSpPr>
          <p:grpSpPr bwMode="auto">
            <a:xfrm>
              <a:off x="809" y="2879"/>
              <a:ext cx="1641" cy="303"/>
              <a:chOff x="323" y="3438"/>
              <a:chExt cx="1641" cy="303"/>
            </a:xfrm>
            <a:grpFill/>
          </p:grpSpPr>
          <p:sp>
            <p:nvSpPr>
              <p:cNvPr id="1013775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323" y="3438"/>
                <a:ext cx="1343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37931725" indent="-37474525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9C1E8A"/>
                  </a:buClr>
                </a:pPr>
                <a:r>
                  <a:rPr lang="en-US" sz="1400" dirty="0">
                    <a:solidFill>
                      <a:schemeClr val="bg1"/>
                    </a:solidFill>
                    <a:cs typeface="Arial" pitchFamily="34" charset="0"/>
                  </a:rPr>
                  <a:t>Have a  person who can </a:t>
                </a:r>
                <a:r>
                  <a:rPr lang="en-US" sz="1400" dirty="0" smtClean="0">
                    <a:solidFill>
                      <a:schemeClr val="bg1"/>
                    </a:solidFill>
                    <a:cs typeface="Arial" pitchFamily="34" charset="0"/>
                  </a:rPr>
                  <a:t>suggest marketing ideas</a:t>
                </a:r>
                <a:endParaRPr 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13776" name="AutoShape 15"/>
              <p:cNvSpPr>
                <a:spLocks noChangeArrowheads="1"/>
              </p:cNvSpPr>
              <p:nvPr/>
            </p:nvSpPr>
            <p:spPr bwMode="auto">
              <a:xfrm>
                <a:off x="1767" y="3538"/>
                <a:ext cx="197" cy="203"/>
              </a:xfrm>
              <a:prstGeom prst="roundRect">
                <a:avLst>
                  <a:gd name="adj" fmla="val 225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2000" tIns="72000" rIns="72000" bIns="72000" anchor="ctr"/>
              <a:lstStyle/>
              <a:p>
                <a:r>
                  <a:rPr lang="en-GB" sz="2800" dirty="0">
                    <a:solidFill>
                      <a:schemeClr val="accent1"/>
                    </a:solidFill>
                    <a:ea typeface="ＭＳ Ｐゴシック" pitchFamily="34" charset="-128"/>
                  </a:rPr>
                  <a:t>2</a:t>
                </a:r>
              </a:p>
            </p:txBody>
          </p:sp>
        </p:grpSp>
        <p:grpSp>
          <p:nvGrpSpPr>
            <p:cNvPr id="1013777" name="Group 16"/>
            <p:cNvGrpSpPr>
              <a:grpSpLocks/>
            </p:cNvGrpSpPr>
            <p:nvPr/>
          </p:nvGrpSpPr>
          <p:grpSpPr bwMode="auto">
            <a:xfrm>
              <a:off x="485" y="2464"/>
              <a:ext cx="1965" cy="339"/>
              <a:chOff x="-71" y="3645"/>
              <a:chExt cx="1965" cy="339"/>
            </a:xfrm>
            <a:grpFill/>
          </p:grpSpPr>
          <p:sp>
            <p:nvSpPr>
              <p:cNvPr id="1013778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-71" y="3645"/>
                <a:ext cx="1768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37931725" indent="-37474525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9C1E8A"/>
                  </a:buClr>
                </a:pPr>
                <a:r>
                  <a:rPr lang="en-US" sz="1400" dirty="0">
                    <a:solidFill>
                      <a:schemeClr val="bg1"/>
                    </a:solidFill>
                    <a:cs typeface="Arial" pitchFamily="34" charset="0"/>
                  </a:rPr>
                  <a:t>Obtain the benefits of an in-house employee without the cost of hiring one</a:t>
                </a:r>
              </a:p>
            </p:txBody>
          </p:sp>
          <p:sp>
            <p:nvSpPr>
              <p:cNvPr id="1013779" name="AutoShape 18"/>
              <p:cNvSpPr>
                <a:spLocks noChangeArrowheads="1"/>
              </p:cNvSpPr>
              <p:nvPr/>
            </p:nvSpPr>
            <p:spPr bwMode="auto">
              <a:xfrm>
                <a:off x="1697" y="3781"/>
                <a:ext cx="197" cy="203"/>
              </a:xfrm>
              <a:prstGeom prst="roundRect">
                <a:avLst>
                  <a:gd name="adj" fmla="val 225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2000" tIns="72000" rIns="72000" bIns="72000" anchor="ctr"/>
              <a:lstStyle/>
              <a:p>
                <a:r>
                  <a:rPr lang="en-GB" sz="2800" dirty="0">
                    <a:solidFill>
                      <a:schemeClr val="accent1"/>
                    </a:solidFill>
                    <a:ea typeface="ＭＳ Ｐゴシック" pitchFamily="34" charset="-128"/>
                  </a:rPr>
                  <a:t>4</a:t>
                </a:r>
              </a:p>
            </p:txBody>
          </p:sp>
        </p:grpSp>
      </p:grpSp>
      <p:sp>
        <p:nvSpPr>
          <p:cNvPr id="20" name="Text Box 5"/>
          <p:cNvSpPr txBox="1">
            <a:spLocks noChangeAspect="1" noChangeArrowheads="1"/>
          </p:cNvSpPr>
          <p:nvPr/>
        </p:nvSpPr>
        <p:spPr bwMode="auto">
          <a:xfrm>
            <a:off x="5358843" y="3022761"/>
            <a:ext cx="3676013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37931725" indent="-37474525" algn="l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Have </a:t>
            </a:r>
            <a:r>
              <a:rPr lang="en-US" sz="1400" dirty="0">
                <a:solidFill>
                  <a:schemeClr val="bg1"/>
                </a:solidFill>
              </a:rPr>
              <a:t>someone who can concentrate on the nitty-gritty functions involved in the daily maintenance of running your </a:t>
            </a:r>
            <a:r>
              <a:rPr lang="en-US" sz="1400" dirty="0" smtClean="0">
                <a:solidFill>
                  <a:schemeClr val="bg1"/>
                </a:solidFill>
              </a:rPr>
              <a:t>business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 Box 5"/>
          <p:cNvSpPr txBox="1">
            <a:spLocks noChangeAspect="1" noChangeArrowheads="1"/>
          </p:cNvSpPr>
          <p:nvPr/>
        </p:nvSpPr>
        <p:spPr bwMode="auto">
          <a:xfrm>
            <a:off x="132712" y="3119678"/>
            <a:ext cx="3419095" cy="14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37931725" indent="-37474525" algn="l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1" indent="0">
              <a:spcBef>
                <a:spcPct val="20000"/>
              </a:spcBef>
              <a:buClr>
                <a:srgbClr val="9C1E8A"/>
              </a:buClr>
            </a:pPr>
            <a:r>
              <a:rPr lang="en-GB" sz="1400" dirty="0">
                <a:solidFill>
                  <a:schemeClr val="bg1"/>
                </a:solidFill>
                <a:cs typeface="Arial" pitchFamily="34" charset="0"/>
              </a:rPr>
              <a:t>Increase access to </a:t>
            </a:r>
            <a:r>
              <a:rPr lang="en-GB" sz="1400" dirty="0" smtClean="0">
                <a:solidFill>
                  <a:schemeClr val="bg1"/>
                </a:solidFill>
                <a:cs typeface="Arial" pitchFamily="34" charset="0"/>
              </a:rPr>
              <a:t>resources</a:t>
            </a:r>
            <a:r>
              <a:rPr lang="en-GB" sz="1400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VAs have their own network of resources that they utilize for printing, document processing and promotion. Tapping into a VAs resources doubles your own</a:t>
            </a:r>
          </a:p>
          <a:p>
            <a:pPr>
              <a:lnSpc>
                <a:spcPct val="90000"/>
              </a:lnSpc>
            </a:pPr>
            <a:endParaRPr lang="en-GB" sz="1400" b="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668053" y="3862959"/>
            <a:ext cx="312738" cy="322263"/>
          </a:xfrm>
          <a:prstGeom prst="roundRect">
            <a:avLst>
              <a:gd name="adj" fmla="val 2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r>
              <a:rPr lang="en-GB" sz="2800" dirty="0" smtClean="0">
                <a:solidFill>
                  <a:schemeClr val="accent1"/>
                </a:solidFill>
                <a:ea typeface="ＭＳ Ｐゴシック" pitchFamily="34" charset="-128"/>
              </a:rPr>
              <a:t>6</a:t>
            </a:r>
            <a:endParaRPr lang="en-GB" sz="2800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3520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101"/>
          <p:cNvSpPr>
            <a:spLocks noChangeArrowheads="1"/>
          </p:cNvSpPr>
          <p:nvPr/>
        </p:nvSpPr>
        <p:spPr bwMode="auto">
          <a:xfrm>
            <a:off x="1016586" y="5225726"/>
            <a:ext cx="1905410" cy="129437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ＭＳ Ｐゴシック" charset="-128"/>
            </a:endParaRPr>
          </a:p>
        </p:txBody>
      </p:sp>
      <p:sp>
        <p:nvSpPr>
          <p:cNvPr id="26" name="Rektangel 101"/>
          <p:cNvSpPr>
            <a:spLocks noChangeArrowheads="1"/>
          </p:cNvSpPr>
          <p:nvPr/>
        </p:nvSpPr>
        <p:spPr bwMode="auto">
          <a:xfrm>
            <a:off x="3640852" y="4113265"/>
            <a:ext cx="1905410" cy="129437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VA BENEFITS</a:t>
            </a:r>
            <a:endParaRPr lang="en-US" dirty="0"/>
          </a:p>
        </p:txBody>
      </p:sp>
      <p:sp>
        <p:nvSpPr>
          <p:cNvPr id="5" name="Diamond 4"/>
          <p:cNvSpPr>
            <a:spLocks noChangeArrowheads="1"/>
          </p:cNvSpPr>
          <p:nvPr/>
        </p:nvSpPr>
        <p:spPr bwMode="auto">
          <a:xfrm>
            <a:off x="353960" y="2908727"/>
            <a:ext cx="3110610" cy="1519031"/>
          </a:xfrm>
          <a:prstGeom prst="diamond">
            <a:avLst/>
          </a:prstGeom>
          <a:gradFill flip="none" rotWithShape="1">
            <a:gsLst>
              <a:gs pos="0">
                <a:srgbClr val="9C1E8A">
                  <a:shade val="30000"/>
                  <a:satMod val="115000"/>
                </a:srgbClr>
              </a:gs>
              <a:gs pos="50000">
                <a:srgbClr val="9C1E8A">
                  <a:shade val="67500"/>
                  <a:satMod val="115000"/>
                </a:srgbClr>
              </a:gs>
              <a:gs pos="100000">
                <a:srgbClr val="9C1E8A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8C8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162" y="1526171"/>
            <a:ext cx="14366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charset="-128"/>
                <a:cs typeface="ＭＳ Ｐゴシック" charset="-128"/>
              </a:rPr>
              <a:t>Example text?</a:t>
            </a:r>
          </a:p>
        </p:txBody>
      </p:sp>
      <p:sp>
        <p:nvSpPr>
          <p:cNvPr id="7" name="Rektangel 101"/>
          <p:cNvSpPr>
            <a:spLocks noChangeArrowheads="1"/>
          </p:cNvSpPr>
          <p:nvPr/>
        </p:nvSpPr>
        <p:spPr bwMode="auto">
          <a:xfrm>
            <a:off x="395060" y="1541130"/>
            <a:ext cx="3276600" cy="6472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796" y="3298825"/>
            <a:ext cx="198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Document has more professional appearance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468" y="1674893"/>
            <a:ext cx="27684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VA formats your documents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0921" y="5334306"/>
            <a:ext cx="143668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Increase chance of getting more business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Diamond 14"/>
          <p:cNvSpPr>
            <a:spLocks noChangeArrowheads="1"/>
          </p:cNvSpPr>
          <p:nvPr/>
        </p:nvSpPr>
        <p:spPr bwMode="auto">
          <a:xfrm>
            <a:off x="5803536" y="2908727"/>
            <a:ext cx="3110610" cy="1519031"/>
          </a:xfrm>
          <a:prstGeom prst="diamond">
            <a:avLst/>
          </a:prstGeom>
          <a:gradFill flip="none" rotWithShape="1">
            <a:gsLst>
              <a:gs pos="0">
                <a:srgbClr val="9C1E8A">
                  <a:shade val="30000"/>
                  <a:satMod val="115000"/>
                </a:srgbClr>
              </a:gs>
              <a:gs pos="50000">
                <a:srgbClr val="9C1E8A">
                  <a:shade val="67500"/>
                  <a:satMod val="115000"/>
                </a:srgbClr>
              </a:gs>
              <a:gs pos="100000">
                <a:srgbClr val="9C1E8A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8C8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ktangel 101"/>
          <p:cNvSpPr>
            <a:spLocks noChangeArrowheads="1"/>
          </p:cNvSpPr>
          <p:nvPr/>
        </p:nvSpPr>
        <p:spPr bwMode="auto">
          <a:xfrm>
            <a:off x="5713919" y="1541130"/>
            <a:ext cx="3276600" cy="6472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ＭＳ Ｐゴシック" charset="-128"/>
            </a:endParaRPr>
          </a:p>
        </p:txBody>
      </p:sp>
      <p:sp>
        <p:nvSpPr>
          <p:cNvPr id="17" name="Rektangel 101"/>
          <p:cNvSpPr>
            <a:spLocks noChangeArrowheads="1"/>
          </p:cNvSpPr>
          <p:nvPr/>
        </p:nvSpPr>
        <p:spPr bwMode="auto">
          <a:xfrm>
            <a:off x="6572212" y="5179116"/>
            <a:ext cx="1905410" cy="129437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8164" y="1716093"/>
            <a:ext cx="3124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VA puts meta tags on your web site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8241" y="3375854"/>
            <a:ext cx="198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Web site appears in search engines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5377" y="5580527"/>
            <a:ext cx="1664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Increase traffic to web site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62387" y="4297653"/>
            <a:ext cx="1662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Business Growth and more time fo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r other projects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Bent Arrow 2"/>
          <p:cNvSpPr/>
          <p:nvPr/>
        </p:nvSpPr>
        <p:spPr>
          <a:xfrm rot="10800000" flipH="1">
            <a:off x="2346459" y="4297653"/>
            <a:ext cx="1151073" cy="772813"/>
          </a:xfrm>
          <a:prstGeom prst="ben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0800000">
            <a:off x="5668481" y="4236014"/>
            <a:ext cx="1165762" cy="772813"/>
          </a:xfrm>
          <a:prstGeom prst="ben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711426" y="2258795"/>
            <a:ext cx="439940" cy="645721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>
            <a:off x="7132249" y="2258795"/>
            <a:ext cx="439940" cy="645721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>
            <a:off x="1711426" y="4481251"/>
            <a:ext cx="439940" cy="645721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>
            <a:off x="7153054" y="4481251"/>
            <a:ext cx="439940" cy="645721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VIRTUAL ASSISTANT VS. TEMPORARY WORKER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59992908"/>
              </p:ext>
            </p:extLst>
          </p:nvPr>
        </p:nvGraphicFramePr>
        <p:xfrm>
          <a:off x="228600" y="1676400"/>
          <a:ext cx="40386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552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j-lt"/>
                        </a:rPr>
                        <a:t>VIRTUAL</a:t>
                      </a:r>
                      <a:r>
                        <a:rPr lang="en-US" sz="2400" baseline="0" dirty="0" smtClean="0">
                          <a:latin typeface="+mj-lt"/>
                        </a:rPr>
                        <a:t> ASSISTANT</a:t>
                      </a:r>
                      <a:endParaRPr lang="en-US" sz="2400" dirty="0" smtClean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1E8A"/>
                    </a:solidFill>
                  </a:tcPr>
                </a:tc>
              </a:tr>
              <a:tr h="430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Entrepreneur with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their own company</a:t>
                      </a: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2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Has a vested interest in the success of their client’s business</a:t>
                      </a: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657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Works from their own fully  equipped office that includes a vast array of technological tools</a:t>
                      </a: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13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Bills only for hours worked</a:t>
                      </a: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 on an as needed basis</a:t>
                      </a: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many years of experience before launching their own business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81388752"/>
              </p:ext>
            </p:extLst>
          </p:nvPr>
        </p:nvGraphicFramePr>
        <p:xfrm>
          <a:off x="4800600" y="1676400"/>
          <a:ext cx="40386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5333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TEMPORARY WORKER</a:t>
                      </a: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1E8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Usually employed by an agency</a:t>
                      </a: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62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Loyalty is to the agency that provided them with the work placement</a:t>
                      </a: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Requires office space and equipment such as computer,  printer, telephone, internet</a:t>
                      </a: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Needs to be paid while sitting  idle in the office until work comes in</a:t>
                      </a: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Temporary – may not be available for the next assignment</a:t>
                      </a: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4839">
                <a:tc>
                  <a:txBody>
                    <a:bodyPr/>
                    <a:lstStyle/>
                    <a:p>
                      <a:r>
                        <a:rPr lang="en-US" dirty="0" smtClean="0"/>
                        <a:t>May be right out of school with little or no work experience</a:t>
                      </a:r>
                    </a:p>
                  </a:txBody>
                  <a:tcPr>
                    <a:lnL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9C1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4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20603"/>
            <a:ext cx="1219200" cy="952216"/>
          </a:xfrm>
          <a:prstGeom prst="rect">
            <a:avLst/>
          </a:prstGeom>
          <a:solidFill>
            <a:srgbClr val="3C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RESULTS A VA CAN DELIVER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37129" y="1447800"/>
            <a:ext cx="4569789" cy="1011787"/>
            <a:chOff x="237129" y="1447800"/>
            <a:chExt cx="4569789" cy="1011787"/>
          </a:xfrm>
        </p:grpSpPr>
        <p:sp>
          <p:nvSpPr>
            <p:cNvPr id="5" name="Rounded Rectangle 4"/>
            <p:cNvSpPr/>
            <p:nvPr/>
          </p:nvSpPr>
          <p:spPr>
            <a:xfrm>
              <a:off x="237129" y="1447800"/>
              <a:ext cx="4569789" cy="1011787"/>
            </a:xfrm>
            <a:prstGeom prst="roundRect">
              <a:avLst/>
            </a:prstGeom>
            <a:gradFill>
              <a:gsLst>
                <a:gs pos="0">
                  <a:schemeClr val="bg1">
                    <a:lumMod val="65000"/>
                    <a:alpha val="89000"/>
                  </a:schemeClr>
                </a:gs>
                <a:gs pos="80000">
                  <a:schemeClr val="bg1">
                    <a:lumMod val="85000"/>
                    <a:alpha val="96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5881" y="1492028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dirty="0" smtClean="0"/>
                <a:t>VAs have special </a:t>
              </a:r>
              <a:r>
                <a:rPr lang="en-US" dirty="0"/>
                <a:t>knowledge in niche </a:t>
              </a:r>
              <a:r>
                <a:rPr lang="en-US" dirty="0" smtClean="0"/>
                <a:t>areas </a:t>
              </a:r>
              <a:r>
                <a:rPr lang="en-US" dirty="0"/>
                <a:t>such as internet marketing and social </a:t>
              </a:r>
              <a:r>
                <a:rPr lang="en-US" dirty="0" smtClean="0"/>
                <a:t>media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91577" y="2067526"/>
            <a:ext cx="4565240" cy="1109310"/>
            <a:chOff x="4391577" y="2067526"/>
            <a:chExt cx="4565240" cy="1109310"/>
          </a:xfrm>
        </p:grpSpPr>
        <p:sp>
          <p:nvSpPr>
            <p:cNvPr id="7" name="Rounded Rectangle 6"/>
            <p:cNvSpPr/>
            <p:nvPr/>
          </p:nvSpPr>
          <p:spPr>
            <a:xfrm>
              <a:off x="4391577" y="2067526"/>
              <a:ext cx="4565240" cy="1109310"/>
            </a:xfrm>
            <a:prstGeom prst="roundRect">
              <a:avLst/>
            </a:prstGeom>
            <a:gradFill flip="none" rotWithShape="1">
              <a:gsLst>
                <a:gs pos="0">
                  <a:srgbClr val="9C1E8A">
                    <a:shade val="30000"/>
                    <a:satMod val="115000"/>
                  </a:srgbClr>
                </a:gs>
                <a:gs pos="50000">
                  <a:srgbClr val="9C1E8A">
                    <a:shade val="67500"/>
                    <a:satMod val="115000"/>
                  </a:srgbClr>
                </a:gs>
                <a:gs pos="100000">
                  <a:srgbClr val="9C1E8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26002" y="2084810"/>
              <a:ext cx="4114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en-US" dirty="0">
                  <a:solidFill>
                    <a:schemeClr val="bg1"/>
                  </a:solidFill>
                </a:rPr>
                <a:t>Build effective campaigns to grow your online presence and drive more traffic to your </a:t>
              </a:r>
              <a:r>
                <a:rPr lang="en-US" dirty="0" smtClean="0">
                  <a:solidFill>
                    <a:schemeClr val="bg1"/>
                  </a:solidFill>
                </a:rPr>
                <a:t>website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7129" y="3270820"/>
            <a:ext cx="4569789" cy="1011787"/>
            <a:chOff x="237129" y="3270820"/>
            <a:chExt cx="4569789" cy="1011787"/>
          </a:xfrm>
        </p:grpSpPr>
        <p:sp>
          <p:nvSpPr>
            <p:cNvPr id="22" name="Rounded Rectangle 21"/>
            <p:cNvSpPr/>
            <p:nvPr/>
          </p:nvSpPr>
          <p:spPr>
            <a:xfrm>
              <a:off x="237129" y="3270820"/>
              <a:ext cx="4569789" cy="1011787"/>
            </a:xfrm>
            <a:prstGeom prst="roundRect">
              <a:avLst/>
            </a:prstGeom>
            <a:gradFill>
              <a:gsLst>
                <a:gs pos="0">
                  <a:schemeClr val="bg1">
                    <a:lumMod val="65000"/>
                    <a:alpha val="89000"/>
                  </a:schemeClr>
                </a:gs>
                <a:gs pos="80000">
                  <a:schemeClr val="bg1">
                    <a:lumMod val="85000"/>
                    <a:alpha val="96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5881" y="3315049"/>
              <a:ext cx="43189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VAs have years of experience in administration areas such as document formation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91577" y="3683724"/>
            <a:ext cx="4565240" cy="1109310"/>
            <a:chOff x="4391577" y="3683724"/>
            <a:chExt cx="4565240" cy="1109310"/>
          </a:xfrm>
        </p:grpSpPr>
        <p:sp>
          <p:nvSpPr>
            <p:cNvPr id="24" name="Rounded Rectangle 23"/>
            <p:cNvSpPr/>
            <p:nvPr/>
          </p:nvSpPr>
          <p:spPr>
            <a:xfrm>
              <a:off x="4391577" y="3683724"/>
              <a:ext cx="4565240" cy="1109310"/>
            </a:xfrm>
            <a:prstGeom prst="roundRect">
              <a:avLst/>
            </a:prstGeom>
            <a:gradFill flip="none" rotWithShape="1">
              <a:gsLst>
                <a:gs pos="0">
                  <a:srgbClr val="9C1E8A">
                    <a:shade val="30000"/>
                    <a:satMod val="115000"/>
                  </a:srgbClr>
                </a:gs>
                <a:gs pos="50000">
                  <a:srgbClr val="9C1E8A">
                    <a:shade val="67500"/>
                    <a:satMod val="115000"/>
                  </a:srgbClr>
                </a:gs>
                <a:gs pos="100000">
                  <a:srgbClr val="9C1E8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26002" y="3899871"/>
              <a:ext cx="4031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en-US" dirty="0">
                  <a:solidFill>
                    <a:schemeClr val="bg1"/>
                  </a:solidFill>
                </a:rPr>
                <a:t>Deliver polished documents to your </a:t>
              </a:r>
              <a:r>
                <a:rPr lang="en-US" dirty="0" smtClean="0">
                  <a:solidFill>
                    <a:schemeClr val="bg1"/>
                  </a:solidFill>
                </a:rPr>
                <a:t>customers and </a:t>
              </a:r>
              <a:r>
                <a:rPr lang="en-US" dirty="0">
                  <a:solidFill>
                    <a:schemeClr val="bg1"/>
                  </a:solidFill>
                </a:rPr>
                <a:t>get more </a:t>
              </a:r>
              <a:r>
                <a:rPr lang="en-US" dirty="0" smtClean="0">
                  <a:solidFill>
                    <a:schemeClr val="bg1"/>
                  </a:solidFill>
                </a:rPr>
                <a:t>business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4586" y="5082864"/>
            <a:ext cx="4569789" cy="1011787"/>
            <a:chOff x="237129" y="3270820"/>
            <a:chExt cx="4569789" cy="1011787"/>
          </a:xfrm>
        </p:grpSpPr>
        <p:sp>
          <p:nvSpPr>
            <p:cNvPr id="32" name="Rounded Rectangle 31"/>
            <p:cNvSpPr/>
            <p:nvPr/>
          </p:nvSpPr>
          <p:spPr>
            <a:xfrm>
              <a:off x="237129" y="3270820"/>
              <a:ext cx="4569789" cy="1011787"/>
            </a:xfrm>
            <a:prstGeom prst="roundRect">
              <a:avLst/>
            </a:prstGeom>
            <a:gradFill>
              <a:gsLst>
                <a:gs pos="0">
                  <a:schemeClr val="bg1">
                    <a:lumMod val="65000"/>
                    <a:alpha val="89000"/>
                  </a:schemeClr>
                </a:gs>
                <a:gs pos="80000">
                  <a:schemeClr val="bg1">
                    <a:lumMod val="85000"/>
                    <a:alpha val="96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2549" y="3590970"/>
              <a:ext cx="4318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VAs are experts with time management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68409" y="5495768"/>
            <a:ext cx="4565240" cy="1109310"/>
            <a:chOff x="4468409" y="5495768"/>
            <a:chExt cx="4565240" cy="1109310"/>
          </a:xfrm>
        </p:grpSpPr>
        <p:sp>
          <p:nvSpPr>
            <p:cNvPr id="25" name="Rounded Rectangle 24"/>
            <p:cNvSpPr/>
            <p:nvPr/>
          </p:nvSpPr>
          <p:spPr>
            <a:xfrm>
              <a:off x="4468409" y="5495768"/>
              <a:ext cx="4565240" cy="1109310"/>
            </a:xfrm>
            <a:prstGeom prst="roundRect">
              <a:avLst/>
            </a:prstGeom>
            <a:gradFill flip="none" rotWithShape="1">
              <a:gsLst>
                <a:gs pos="0">
                  <a:srgbClr val="9C1E8A">
                    <a:shade val="30000"/>
                    <a:satMod val="115000"/>
                  </a:srgbClr>
                </a:gs>
                <a:gs pos="50000">
                  <a:srgbClr val="9C1E8A">
                    <a:shade val="67500"/>
                    <a:satMod val="115000"/>
                  </a:srgbClr>
                </a:gs>
                <a:gs pos="100000">
                  <a:srgbClr val="9C1E8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39143" y="5588758"/>
              <a:ext cx="42701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dirty="0" smtClean="0">
                  <a:solidFill>
                    <a:schemeClr val="bg1"/>
                  </a:solidFill>
                </a:rPr>
                <a:t>Have a </a:t>
              </a:r>
              <a:r>
                <a:rPr lang="en-US" dirty="0">
                  <a:solidFill>
                    <a:schemeClr val="bg1"/>
                  </a:solidFill>
                </a:rPr>
                <a:t>deadline reminder service, enabling you to </a:t>
              </a:r>
              <a:r>
                <a:rPr lang="en-US" dirty="0" smtClean="0">
                  <a:solidFill>
                    <a:schemeClr val="bg1"/>
                  </a:solidFill>
                </a:rPr>
                <a:t>meet dates </a:t>
              </a:r>
              <a:r>
                <a:rPr lang="en-US" dirty="0">
                  <a:solidFill>
                    <a:schemeClr val="bg1"/>
                  </a:solidFill>
                </a:rPr>
                <a:t>for your projects and not be late for </a:t>
              </a:r>
              <a:r>
                <a:rPr lang="en-US" dirty="0" smtClean="0">
                  <a:solidFill>
                    <a:schemeClr val="bg1"/>
                  </a:solidFill>
                </a:rPr>
                <a:t>meetings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5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1600200"/>
            <a:ext cx="5029200" cy="4876800"/>
          </a:xfrm>
          <a:prstGeom prst="roundRect">
            <a:avLst/>
          </a:prstGeom>
          <a:gradFill flip="none" rotWithShape="1">
            <a:gsLst>
              <a:gs pos="0">
                <a:srgbClr val="9C1E8A">
                  <a:shade val="30000"/>
                  <a:satMod val="115000"/>
                </a:srgbClr>
              </a:gs>
              <a:gs pos="50000">
                <a:srgbClr val="9C1E8A">
                  <a:shade val="67500"/>
                  <a:satMod val="115000"/>
                </a:srgbClr>
              </a:gs>
              <a:gs pos="100000">
                <a:srgbClr val="9C1E8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VA SEVICES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20982"/>
            <a:ext cx="3657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B2E82"/>
              </a:buClr>
            </a:pPr>
            <a:r>
              <a:rPr lang="en-US" sz="3000" dirty="0" smtClean="0"/>
              <a:t>Social </a:t>
            </a:r>
            <a:r>
              <a:rPr lang="en-US" sz="3000" dirty="0"/>
              <a:t>Media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B2E82"/>
              </a:buClr>
            </a:pPr>
            <a:r>
              <a:rPr lang="en-US" sz="3000" dirty="0"/>
              <a:t>Internet Marketing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B2E82"/>
              </a:buClr>
            </a:pPr>
            <a:r>
              <a:rPr lang="en-US" sz="3000" dirty="0"/>
              <a:t>Website Design and </a:t>
            </a:r>
            <a:r>
              <a:rPr lang="en-US" sz="3000" dirty="0" smtClean="0"/>
              <a:t>Maintenance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B2E82"/>
              </a:buClr>
            </a:pPr>
            <a:r>
              <a:rPr lang="en-US" sz="3000" dirty="0"/>
              <a:t>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BigBusiness">
  <a:themeElements>
    <a:clrScheme name="Custom 1">
      <a:dk1>
        <a:sysClr val="windowText" lastClr="000000"/>
      </a:dk1>
      <a:lt1>
        <a:sysClr val="window" lastClr="FFFFFF"/>
      </a:lt1>
      <a:dk2>
        <a:srgbClr val="0F6FC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9C1E8A"/>
      </a:hlink>
      <a:folHlink>
        <a:srgbClr val="9C1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B383C3-4CF4-42BB-A93F-E940D6CF52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1571</Words>
  <Application>Microsoft Office PowerPoint</Application>
  <PresentationFormat>On-screen Show (4:3)</PresentationFormat>
  <Paragraphs>236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PresentationPro_BigBusiness</vt:lpstr>
      <vt:lpstr>VIRTUAL ASSISTANT INDUSTRY</vt:lpstr>
      <vt:lpstr>AGENDA</vt:lpstr>
      <vt:lpstr>DEFINITION AND BENEFITS </vt:lpstr>
      <vt:lpstr>VIRTUAL ASSISTANT DEFINITION</vt:lpstr>
      <vt:lpstr>PARTNER WITH A VA: GROW YOUR BUSINESS</vt:lpstr>
      <vt:lpstr>EXAMPLES OF VA BENEFITS</vt:lpstr>
      <vt:lpstr>VIRTUAL ASSISTANT VS. TEMPORARY WORKER</vt:lpstr>
      <vt:lpstr>SPECIAL RESULTS A VA CAN DELIVER</vt:lpstr>
      <vt:lpstr>TYPES OF VA SEVICES</vt:lpstr>
      <vt:lpstr>SOCIAL MEDIA</vt:lpstr>
      <vt:lpstr>INTERNET MARKETING</vt:lpstr>
      <vt:lpstr>EXAMPLE OF INTERNET MARKETING PROCESS</vt:lpstr>
      <vt:lpstr>WEB SITE DESIGN AND MAINTENANCE</vt:lpstr>
      <vt:lpstr>ADMINISTRATION</vt:lpstr>
      <vt:lpstr>OTHER VA SERVICES</vt:lpstr>
      <vt:lpstr>THE VA INDUSTRY</vt:lpstr>
      <vt:lpstr>THE VA OFFICE</vt:lpstr>
      <vt:lpstr>PowerPoint Presentation</vt:lpstr>
      <vt:lpstr>PowerPoint Presentation</vt:lpstr>
      <vt:lpstr>FINDING A VA</vt:lpstr>
      <vt:lpstr>HOW TO FIND A VA</vt:lpstr>
      <vt:lpstr>PROCESS FOR WORKING WITH A VA</vt:lpstr>
      <vt:lpstr>SUBMIT RFP TO WORK WITH A VA</vt:lpstr>
      <vt:lpstr>PowerPoint Presentation</vt:lpstr>
      <vt:lpstr>INITIAL CONSULTATION DISCUSSION</vt:lpstr>
      <vt:lpstr>MAKE YOUR DECISION</vt:lpstr>
      <vt:lpstr>PARTNER WITH A VA</vt:lpstr>
      <vt:lpstr>About Your Marketing Assistant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2011-01-10T21:48:51Z</dcterms:created>
  <dcterms:modified xsi:type="dcterms:W3CDTF">2011-05-29T23:39:24Z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TC010241382</vt:lpwstr>
  </property>
</Properties>
</file>